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74"/>
  </p:handoutMasterIdLst>
  <p:sldIdLst>
    <p:sldId id="486" r:id="rId3"/>
    <p:sldId id="466" r:id="rId4"/>
    <p:sldId id="487" r:id="rId5"/>
    <p:sldId id="489" r:id="rId6"/>
    <p:sldId id="488" r:id="rId7"/>
    <p:sldId id="490" r:id="rId8"/>
    <p:sldId id="632" r:id="rId9"/>
    <p:sldId id="633" r:id="rId10"/>
    <p:sldId id="637" r:id="rId11"/>
    <p:sldId id="638" r:id="rId12"/>
    <p:sldId id="639" r:id="rId13"/>
    <p:sldId id="491" r:id="rId14"/>
    <p:sldId id="492" r:id="rId15"/>
    <p:sldId id="625" r:id="rId16"/>
    <p:sldId id="627" r:id="rId17"/>
    <p:sldId id="572" r:id="rId18"/>
    <p:sldId id="626" r:id="rId19"/>
    <p:sldId id="622" r:id="rId20"/>
    <p:sldId id="628" r:id="rId22"/>
    <p:sldId id="635" r:id="rId23"/>
    <p:sldId id="629" r:id="rId24"/>
    <p:sldId id="630" r:id="rId25"/>
    <p:sldId id="640" r:id="rId26"/>
    <p:sldId id="624" r:id="rId27"/>
    <p:sldId id="631" r:id="rId28"/>
    <p:sldId id="621" r:id="rId29"/>
    <p:sldId id="566" r:id="rId30"/>
    <p:sldId id="571" r:id="rId31"/>
    <p:sldId id="567" r:id="rId32"/>
    <p:sldId id="568" r:id="rId33"/>
    <p:sldId id="569" r:id="rId34"/>
    <p:sldId id="516" r:id="rId35"/>
    <p:sldId id="515" r:id="rId36"/>
    <p:sldId id="514" r:id="rId37"/>
    <p:sldId id="559" r:id="rId38"/>
    <p:sldId id="518" r:id="rId39"/>
    <p:sldId id="517" r:id="rId40"/>
    <p:sldId id="560" r:id="rId41"/>
    <p:sldId id="463" r:id="rId42"/>
    <p:sldId id="558" r:id="rId43"/>
    <p:sldId id="561" r:id="rId44"/>
    <p:sldId id="519" r:id="rId45"/>
    <p:sldId id="520" r:id="rId46"/>
    <p:sldId id="521" r:id="rId47"/>
    <p:sldId id="522" r:id="rId48"/>
    <p:sldId id="523" r:id="rId49"/>
    <p:sldId id="524" r:id="rId50"/>
    <p:sldId id="525" r:id="rId51"/>
    <p:sldId id="526" r:id="rId52"/>
    <p:sldId id="527" r:id="rId53"/>
    <p:sldId id="528" r:id="rId54"/>
    <p:sldId id="530" r:id="rId55"/>
    <p:sldId id="531" r:id="rId56"/>
    <p:sldId id="532" r:id="rId57"/>
    <p:sldId id="533" r:id="rId58"/>
    <p:sldId id="535" r:id="rId59"/>
    <p:sldId id="536" r:id="rId60"/>
    <p:sldId id="537" r:id="rId61"/>
    <p:sldId id="538" r:id="rId62"/>
    <p:sldId id="539" r:id="rId63"/>
    <p:sldId id="540" r:id="rId64"/>
    <p:sldId id="543" r:id="rId65"/>
    <p:sldId id="546" r:id="rId66"/>
    <p:sldId id="548" r:id="rId67"/>
    <p:sldId id="549" r:id="rId68"/>
    <p:sldId id="552" r:id="rId69"/>
    <p:sldId id="553" r:id="rId70"/>
    <p:sldId id="554" r:id="rId71"/>
    <p:sldId id="556" r:id="rId72"/>
    <p:sldId id="557" r:id="rId73"/>
  </p:sldIdLst>
  <p:sldSz cx="9144000" cy="6858000" type="screen4x3"/>
  <p:notesSz cx="6854825" cy="9293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54" y="-90"/>
      </p:cViewPr>
      <p:guideLst>
        <p:guide orient="horz" pos="2104"/>
        <p:guide pos="28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handoutMaster" Target="handoutMasters/handoutMaster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5.wmf"/><Relationship Id="rId8" Type="http://schemas.openxmlformats.org/officeDocument/2006/relationships/image" Target="../media/image14.wmf"/><Relationship Id="rId7" Type="http://schemas.openxmlformats.org/officeDocument/2006/relationships/image" Target="../media/image13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1" Type="http://schemas.openxmlformats.org/officeDocument/2006/relationships/image" Target="../media/image17.wmf"/><Relationship Id="rId10" Type="http://schemas.openxmlformats.org/officeDocument/2006/relationships/image" Target="../media/image16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5" Type="http://schemas.openxmlformats.org/officeDocument/2006/relationships/image" Target="../media/image41.wmf"/><Relationship Id="rId4" Type="http://schemas.openxmlformats.org/officeDocument/2006/relationships/image" Target="../media/image40.wmf"/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0424" cy="464661"/>
          </a:xfrm>
          <a:prstGeom prst="rect">
            <a:avLst/>
          </a:prstGeom>
        </p:spPr>
        <p:txBody>
          <a:bodyPr vert="horz" lIns="87856" tIns="43928" rIns="87856" bIns="43928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2815" y="0"/>
            <a:ext cx="2970424" cy="464661"/>
          </a:xfrm>
          <a:prstGeom prst="rect">
            <a:avLst/>
          </a:prstGeom>
        </p:spPr>
        <p:txBody>
          <a:bodyPr vert="horz" lIns="87856" tIns="43928" rIns="87856" bIns="43928" rtlCol="0"/>
          <a:lstStyle>
            <a:lvl1pPr algn="r">
              <a:defRPr sz="1200"/>
            </a:lvl1pPr>
          </a:lstStyle>
          <a:p>
            <a:fld id="{72ABA4F5-108C-4DAA-AF0E-7E1647EB2727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6951"/>
            <a:ext cx="2970424" cy="464661"/>
          </a:xfrm>
          <a:prstGeom prst="rect">
            <a:avLst/>
          </a:prstGeom>
        </p:spPr>
        <p:txBody>
          <a:bodyPr vert="horz" lIns="87856" tIns="43928" rIns="87856" bIns="43928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2815" y="8826951"/>
            <a:ext cx="2970424" cy="464661"/>
          </a:xfrm>
          <a:prstGeom prst="rect">
            <a:avLst/>
          </a:prstGeom>
        </p:spPr>
        <p:txBody>
          <a:bodyPr vert="horz" lIns="87856" tIns="43928" rIns="87856" bIns="43928" rtlCol="0" anchor="b"/>
          <a:lstStyle>
            <a:lvl1pPr algn="r">
              <a:defRPr sz="1200"/>
            </a:lvl1pPr>
          </a:lstStyle>
          <a:p>
            <a:fld id="{753BAF72-60E8-4CA5-9CC6-D6550592CFAA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02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3025" y="0"/>
            <a:ext cx="29702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7BFE7-7BAE-4000-8F61-64147715BD62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5025" cy="3484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4838"/>
            <a:ext cx="5483225" cy="41814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6500"/>
            <a:ext cx="29702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3025" y="8826500"/>
            <a:ext cx="29702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A66D2-58AB-447C-A5F0-016DC86BADF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0585" eaLnBrk="0" hangingPunct="0">
              <a:defRPr sz="11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18820" indent="-276225" defTabSz="870585" eaLnBrk="0" hangingPunct="0">
              <a:defRPr sz="11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06170" indent="-220980" defTabSz="870585" eaLnBrk="0" hangingPunct="0">
              <a:defRPr sz="11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548130" indent="-220980" defTabSz="870585" eaLnBrk="0" hangingPunct="0">
              <a:defRPr sz="11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1990725" indent="-220980" defTabSz="870585" eaLnBrk="0" hangingPunct="0">
              <a:defRPr sz="11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433320" indent="-220980" defTabSz="870585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875280" indent="-220980" defTabSz="870585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317875" indent="-220980" defTabSz="870585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760470" indent="-220980" defTabSz="870585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1E007EE-6DD1-45CA-AE11-4F784D603468}" type="slidenum">
              <a:rPr lang="en-US" b="0" smtClean="0">
                <a:latin typeface="Arial" panose="020B0604020202020204" pitchFamily="34" charset="0"/>
              </a:rPr>
            </a:fld>
            <a:endParaRPr lang="en-US" b="0" smtClean="0">
              <a:latin typeface="Arial" panose="020B0604020202020204" pitchFamily="34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505B-1743-435D-8DCB-C176DBBCE40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505B-1743-435D-8DCB-C176DBBCE40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505B-1743-435D-8DCB-C176DBBCE40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 txBox="1">
            <a:spLocks noGrp="1"/>
          </p:cNvSpPr>
          <p:nvPr userDrawn="1"/>
        </p:nvSpPr>
        <p:spPr bwMode="auto">
          <a:xfrm>
            <a:off x="5789613" y="6530975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ctr"/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sz="1000" b="0">
                <a:solidFill>
                  <a:srgbClr val="7F7F7F"/>
                </a:solidFill>
                <a:latin typeface="Arial" panose="020B0604020202020204" pitchFamily="34" charset="0"/>
              </a:rPr>
              <a:t>Private and Confidential</a:t>
            </a:r>
            <a:endParaRPr lang="en-US" sz="1000" b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1" name="Slide Number Placeholder 5"/>
          <p:cNvSpPr txBox="1">
            <a:spLocks noGrp="1"/>
          </p:cNvSpPr>
          <p:nvPr userDrawn="1"/>
        </p:nvSpPr>
        <p:spPr bwMode="auto">
          <a:xfrm>
            <a:off x="4305300" y="6530975"/>
            <a:ext cx="533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ctr"/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fld id="{4D1D7DE1-CE74-4AB1-9236-73FA8C90B7C1}" type="slidenum">
              <a:rPr lang="en-US" sz="1000" b="0">
                <a:solidFill>
                  <a:srgbClr val="7F7F7F"/>
                </a:solidFill>
                <a:latin typeface="Arial" panose="020B0604020202020204" pitchFamily="34" charset="0"/>
              </a:rPr>
            </a:fld>
            <a:endParaRPr lang="en-US" sz="1000" b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2" name="Line 41"/>
          <p:cNvSpPr>
            <a:spLocks noChangeShapeType="1"/>
          </p:cNvSpPr>
          <p:nvPr userDrawn="1"/>
        </p:nvSpPr>
        <p:spPr bwMode="auto">
          <a:xfrm>
            <a:off x="381000" y="6575425"/>
            <a:ext cx="84582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14"/>
          <p:cNvSpPr txBox="1">
            <a:spLocks noChangeArrowheads="1"/>
          </p:cNvSpPr>
          <p:nvPr userDrawn="1"/>
        </p:nvSpPr>
        <p:spPr bwMode="auto">
          <a:xfrm>
            <a:off x="533400" y="6281738"/>
            <a:ext cx="1219200" cy="27622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91424" tIns="45712" rIns="91424" bIns="45712"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6" name="Line 3"/>
          <p:cNvSpPr>
            <a:spLocks noChangeShapeType="1"/>
          </p:cNvSpPr>
          <p:nvPr userDrawn="1"/>
        </p:nvSpPr>
        <p:spPr bwMode="auto">
          <a:xfrm>
            <a:off x="0" y="789936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lIns="91424" tIns="45712" rIns="91424" bIns="45712"/>
          <a:lstStyle/>
          <a:p>
            <a:pPr>
              <a:defRPr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14400"/>
            <a:ext cx="8229600" cy="5505450"/>
          </a:xfrm>
        </p:spPr>
        <p:txBody>
          <a:bodyPr/>
          <a:lstStyle>
            <a:lvl1pPr marL="341630" indent="-341630">
              <a:buFont typeface="Wingdings" panose="05000000000000000000" pitchFamily="2" charset="2"/>
              <a:buChar char="q"/>
              <a:defRPr>
                <a:latin typeface="+mj-lt"/>
              </a:defRPr>
            </a:lvl1pPr>
            <a:lvl2pPr marL="741680" indent="-284480">
              <a:buFont typeface="Wingdings" panose="05000000000000000000" pitchFamily="2" charset="2"/>
              <a:buChar char="Ø"/>
              <a:defRPr>
                <a:latin typeface="+mj-lt"/>
              </a:defRPr>
            </a:lvl2pPr>
            <a:lvl3pPr marL="1141730" indent="-227330">
              <a:buFont typeface="Wingdings" panose="05000000000000000000" pitchFamily="2" charset="2"/>
              <a:buChar char="§"/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 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 Second level</a:t>
            </a:r>
            <a:endParaRPr lang="en-US" dirty="0" smtClean="0"/>
          </a:p>
          <a:p>
            <a:pPr lvl="2"/>
            <a:r>
              <a:rPr lang="en-US" dirty="0" smtClean="0"/>
              <a:t> 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81000" y="0"/>
            <a:ext cx="7239000" cy="536573"/>
          </a:xfrm>
          <a:prstGeom prst="rect">
            <a:avLst/>
          </a:prstGeom>
        </p:spPr>
        <p:txBody>
          <a:bodyPr/>
          <a:lstStyle>
            <a:lvl1pPr algn="l" defTabSz="912495" rtl="0" eaLnBrk="1" fontAlgn="base" hangingPunct="1">
              <a:spcBef>
                <a:spcPct val="0"/>
              </a:spcBef>
              <a:spcAft>
                <a:spcPct val="0"/>
              </a:spcAft>
              <a:defRPr lang="en-IN" sz="26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33400" y="368301"/>
            <a:ext cx="6172200" cy="533399"/>
          </a:xfrm>
        </p:spPr>
        <p:txBody>
          <a:bodyPr/>
          <a:lstStyle>
            <a:lvl1pPr marL="0" indent="0" algn="r" defTabSz="912495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IN" sz="2400" b="1" i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165" indent="0" algn="ctr">
              <a:buNone/>
              <a:defRPr/>
            </a:lvl5pPr>
            <a:lvl6pPr marL="2285365" indent="0" algn="ctr">
              <a:buNone/>
              <a:defRPr/>
            </a:lvl6pPr>
            <a:lvl7pPr marL="2742565" indent="0" algn="ctr">
              <a:buNone/>
              <a:defRPr/>
            </a:lvl7pPr>
            <a:lvl8pPr marL="3199765" indent="0" algn="ctr">
              <a:buNone/>
              <a:defRPr/>
            </a:lvl8pPr>
            <a:lvl9pPr marL="3656965" indent="0" algn="ctr">
              <a:buNone/>
              <a:defRPr/>
            </a:lvl9pPr>
          </a:lstStyle>
          <a:p>
            <a:r>
              <a:rPr lang="en-US" dirty="0" smtClean="0"/>
              <a:t>… Click to edit Master subtitle style</a:t>
            </a: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89" y="-1641"/>
            <a:ext cx="2448309" cy="777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4"/>
          <p:cNvSpPr txBox="1">
            <a:spLocks noChangeArrowheads="1"/>
          </p:cNvSpPr>
          <p:nvPr userDrawn="1"/>
        </p:nvSpPr>
        <p:spPr bwMode="auto">
          <a:xfrm>
            <a:off x="533400" y="6281738"/>
            <a:ext cx="1219200" cy="27622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91424" tIns="45712" rIns="91424" bIns="45712"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14400"/>
            <a:ext cx="8229600" cy="5505450"/>
          </a:xfrm>
        </p:spPr>
        <p:txBody>
          <a:bodyPr/>
          <a:lstStyle>
            <a:lvl1pPr marL="341630" indent="-341630">
              <a:buFont typeface="Wingdings" panose="05000000000000000000" pitchFamily="2" charset="2"/>
              <a:buChar char="q"/>
              <a:defRPr>
                <a:latin typeface="+mj-lt"/>
              </a:defRPr>
            </a:lvl1pPr>
            <a:lvl2pPr marL="741680" indent="-284480">
              <a:buFont typeface="Wingdings" panose="05000000000000000000" pitchFamily="2" charset="2"/>
              <a:buChar char="Ø"/>
              <a:defRPr>
                <a:latin typeface="+mj-lt"/>
              </a:defRPr>
            </a:lvl2pPr>
            <a:lvl3pPr marL="1141730" indent="-227330">
              <a:buFont typeface="Wingdings" panose="05000000000000000000" pitchFamily="2" charset="2"/>
              <a:buChar char="§"/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 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 Second level</a:t>
            </a:r>
            <a:endParaRPr lang="en-US" dirty="0" smtClean="0"/>
          </a:p>
          <a:p>
            <a:pPr lvl="2"/>
            <a:r>
              <a:rPr lang="en-US" dirty="0" smtClean="0"/>
              <a:t> 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81000" y="0"/>
            <a:ext cx="7239000" cy="536573"/>
          </a:xfrm>
          <a:prstGeom prst="rect">
            <a:avLst/>
          </a:prstGeom>
        </p:spPr>
        <p:txBody>
          <a:bodyPr/>
          <a:lstStyle>
            <a:lvl1pPr algn="l" defTabSz="912495" rtl="0" eaLnBrk="1" fontAlgn="base" hangingPunct="1">
              <a:spcBef>
                <a:spcPct val="0"/>
              </a:spcBef>
              <a:spcAft>
                <a:spcPct val="0"/>
              </a:spcAft>
              <a:defRPr lang="en-IN" sz="26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1524000" y="368301"/>
            <a:ext cx="6172200" cy="533399"/>
          </a:xfrm>
        </p:spPr>
        <p:txBody>
          <a:bodyPr/>
          <a:lstStyle>
            <a:lvl1pPr marL="0" indent="0" algn="r" defTabSz="912495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IN" sz="2400" b="1" i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165" indent="0" algn="ctr">
              <a:buNone/>
              <a:defRPr/>
            </a:lvl5pPr>
            <a:lvl6pPr marL="2285365" indent="0" algn="ctr">
              <a:buNone/>
              <a:defRPr/>
            </a:lvl6pPr>
            <a:lvl7pPr marL="2742565" indent="0" algn="ctr">
              <a:buNone/>
              <a:defRPr/>
            </a:lvl7pPr>
            <a:lvl8pPr marL="3199765" indent="0" algn="ctr">
              <a:buNone/>
              <a:defRPr/>
            </a:lvl8pPr>
            <a:lvl9pPr marL="3656965" indent="0" algn="ctr">
              <a:buNone/>
              <a:defRPr/>
            </a:lvl9pPr>
          </a:lstStyle>
          <a:p>
            <a:r>
              <a:rPr lang="en-US" dirty="0" smtClean="0"/>
              <a:t>… Click to edit Master subtitle style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505B-1743-435D-8DCB-C176DBBCE40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505B-1743-435D-8DCB-C176DBBCE40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505B-1743-435D-8DCB-C176DBBCE40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505B-1743-435D-8DCB-C176DBBCE403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505B-1743-435D-8DCB-C176DBBCE40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505B-1743-435D-8DCB-C176DBBCE40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505B-1743-435D-8DCB-C176DBBCE40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505B-1743-435D-8DCB-C176DBBCE40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F505B-1743-435D-8DCB-C176DBBCE40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A7608-923C-4252-A431-8486A80F97F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8" Type="http://schemas.openxmlformats.org/officeDocument/2006/relationships/image" Target="../media/image10.wmf"/><Relationship Id="rId7" Type="http://schemas.openxmlformats.org/officeDocument/2006/relationships/oleObject" Target="../embeddings/oleObject6.bin"/><Relationship Id="rId6" Type="http://schemas.openxmlformats.org/officeDocument/2006/relationships/image" Target="../media/image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.wmf"/><Relationship Id="rId3" Type="http://schemas.openxmlformats.org/officeDocument/2006/relationships/oleObject" Target="../embeddings/oleObject4.bin"/><Relationship Id="rId24" Type="http://schemas.openxmlformats.org/officeDocument/2006/relationships/vmlDrawing" Target="../drawings/vmlDrawing3.vml"/><Relationship Id="rId23" Type="http://schemas.openxmlformats.org/officeDocument/2006/relationships/slideLayout" Target="../slideLayouts/slideLayout4.xml"/><Relationship Id="rId22" Type="http://schemas.openxmlformats.org/officeDocument/2006/relationships/image" Target="../media/image17.wmf"/><Relationship Id="rId21" Type="http://schemas.openxmlformats.org/officeDocument/2006/relationships/oleObject" Target="../embeddings/oleObject13.bin"/><Relationship Id="rId20" Type="http://schemas.openxmlformats.org/officeDocument/2006/relationships/image" Target="../media/image16.wmf"/><Relationship Id="rId2" Type="http://schemas.openxmlformats.org/officeDocument/2006/relationships/image" Target="../media/image7.wmf"/><Relationship Id="rId19" Type="http://schemas.openxmlformats.org/officeDocument/2006/relationships/oleObject" Target="../embeddings/oleObject12.bin"/><Relationship Id="rId18" Type="http://schemas.openxmlformats.org/officeDocument/2006/relationships/image" Target="../media/image15.wmf"/><Relationship Id="rId17" Type="http://schemas.openxmlformats.org/officeDocument/2006/relationships/oleObject" Target="../embeddings/oleObject11.bin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0.bin"/><Relationship Id="rId14" Type="http://schemas.openxmlformats.org/officeDocument/2006/relationships/image" Target="../media/image13.wmf"/><Relationship Id="rId13" Type="http://schemas.openxmlformats.org/officeDocument/2006/relationships/oleObject" Target="../embeddings/oleObject9.bin"/><Relationship Id="rId12" Type="http://schemas.openxmlformats.org/officeDocument/2006/relationships/image" Target="../media/image12.wmf"/><Relationship Id="rId11" Type="http://schemas.openxmlformats.org/officeDocument/2006/relationships/oleObject" Target="../embeddings/oleObject8.bin"/><Relationship Id="rId10" Type="http://schemas.openxmlformats.org/officeDocument/2006/relationships/image" Target="../media/image11.wmf"/><Relationship Id="rId1" Type="http://schemas.openxmlformats.org/officeDocument/2006/relationships/oleObject" Target="../embeddings/oleObject3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jpeg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32.jpeg"/><Relationship Id="rId13" Type="http://schemas.openxmlformats.org/officeDocument/2006/relationships/image" Target="../media/image31.png"/><Relationship Id="rId12" Type="http://schemas.openxmlformats.org/officeDocument/2006/relationships/image" Target="../media/image30.jpeg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.bin"/><Relationship Id="rId8" Type="http://schemas.openxmlformats.org/officeDocument/2006/relationships/image" Target="../media/image38.wmf"/><Relationship Id="rId7" Type="http://schemas.openxmlformats.org/officeDocument/2006/relationships/oleObject" Target="../embeddings/oleObject15.bin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6" Type="http://schemas.openxmlformats.org/officeDocument/2006/relationships/vmlDrawing" Target="../drawings/vmlDrawing4.vml"/><Relationship Id="rId15" Type="http://schemas.openxmlformats.org/officeDocument/2006/relationships/slideLayout" Target="../slideLayouts/slideLayout4.xml"/><Relationship Id="rId14" Type="http://schemas.openxmlformats.org/officeDocument/2006/relationships/image" Target="../media/image41.wmf"/><Relationship Id="rId13" Type="http://schemas.openxmlformats.org/officeDocument/2006/relationships/oleObject" Target="../embeddings/oleObject18.bin"/><Relationship Id="rId12" Type="http://schemas.openxmlformats.org/officeDocument/2006/relationships/image" Target="../media/image40.wmf"/><Relationship Id="rId11" Type="http://schemas.openxmlformats.org/officeDocument/2006/relationships/oleObject" Target="../embeddings/oleObject17.bin"/><Relationship Id="rId10" Type="http://schemas.openxmlformats.org/officeDocument/2006/relationships/image" Target="../media/image39.wmf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4.png"/><Relationship Id="rId3" Type="http://schemas.microsoft.com/office/2007/relationships/media" Target="https://www.youtube.com/embed/gk3XuSyLw9U" TargetMode="External"/><Relationship Id="rId2" Type="http://schemas.openxmlformats.org/officeDocument/2006/relationships/video" Target="https://www.youtube.com/embed/gk3XuSyLw9U" TargetMode="External"/><Relationship Id="rId1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jpeg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32.jpeg"/><Relationship Id="rId13" Type="http://schemas.openxmlformats.org/officeDocument/2006/relationships/image" Target="../media/image31.png"/><Relationship Id="rId12" Type="http://schemas.openxmlformats.org/officeDocument/2006/relationships/image" Target="../media/image30.jpeg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25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7.png"/><Relationship Id="rId1" Type="http://schemas.openxmlformats.org/officeDocument/2006/relationships/image" Target="../media/image56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5.GIF"/><Relationship Id="rId3" Type="http://schemas.openxmlformats.org/officeDocument/2006/relationships/image" Target="../media/image64.GIF"/><Relationship Id="rId2" Type="http://schemas.openxmlformats.org/officeDocument/2006/relationships/image" Target="../media/image63.jpeg"/><Relationship Id="rId1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Abhishek Kumbhat\Desktop\Step-In\Assets\no-problemo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8833608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485140" y="1837055"/>
            <a:ext cx="8480425" cy="2779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4400"/>
              <a:t>There are no test scripts for manual testing,</a:t>
            </a:r>
            <a:endParaRPr lang="en-US" sz="4400"/>
          </a:p>
          <a:p>
            <a:pPr algn="ctr"/>
            <a:r>
              <a:rPr lang="en-US" sz="4400"/>
              <a:t>testing is done on individual intelligence</a:t>
            </a:r>
            <a:endParaRPr lang="en-US" sz="4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511175" y="1473200"/>
            <a:ext cx="7882255" cy="3571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4400"/>
              <a:t>Environments are provisioned manually</a:t>
            </a:r>
            <a:endParaRPr lang="en-US" sz="4400"/>
          </a:p>
          <a:p>
            <a:pPr algn="ctr"/>
            <a:r>
              <a:rPr lang="en-US" sz="2800"/>
              <a:t>It takes roughly 5 days for a project to</a:t>
            </a:r>
            <a:endParaRPr lang="en-US" sz="2800"/>
          </a:p>
          <a:p>
            <a:pPr algn="ctr"/>
            <a:r>
              <a:rPr lang="en-US" sz="2800"/>
              <a:t>create a new environment</a:t>
            </a:r>
            <a:endParaRPr lang="en-US" sz="2800"/>
          </a:p>
          <a:p>
            <a:pPr algn="ctr"/>
            <a:endParaRPr lang="en-US" sz="4000"/>
          </a:p>
          <a:p>
            <a:pPr algn="ctr"/>
            <a:endParaRPr lang="en-US" sz="4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2743200" y="1828800"/>
            <a:ext cx="5442585" cy="3446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ym typeface="+mn-ea"/>
              </a:rPr>
              <a:t>Challenges</a:t>
            </a:r>
            <a:endParaRPr lang="en-US" sz="2000" dirty="0" smtClean="0">
              <a:sym typeface="+mn-ea"/>
            </a:endParaRPr>
          </a:p>
          <a:p>
            <a:r>
              <a:rPr lang="en-US" sz="2000" dirty="0" smtClean="0">
                <a:sym typeface="+mn-ea"/>
              </a:rPr>
              <a:t>Long Delivery Cycle even for small items</a:t>
            </a:r>
            <a:endParaRPr lang="en-US" sz="2000" dirty="0" smtClean="0">
              <a:sym typeface="+mn-ea"/>
            </a:endParaRPr>
          </a:p>
          <a:p>
            <a:r>
              <a:rPr lang="en-US" sz="2000" dirty="0" smtClean="0">
                <a:sym typeface="+mn-ea"/>
              </a:rPr>
              <a:t>Repetitive </a:t>
            </a:r>
            <a:r>
              <a:rPr lang="en-US" sz="2000" dirty="0">
                <a:sym typeface="+mn-ea"/>
              </a:rPr>
              <a:t>Regression </a:t>
            </a:r>
            <a:r>
              <a:rPr lang="en-US" sz="2000" dirty="0" smtClean="0">
                <a:sym typeface="+mn-ea"/>
              </a:rPr>
              <a:t>Testing</a:t>
            </a:r>
            <a:endParaRPr lang="en-US" sz="2000" dirty="0" smtClean="0">
              <a:sym typeface="+mn-ea"/>
            </a:endParaRPr>
          </a:p>
          <a:p>
            <a:r>
              <a:rPr lang="en-US" sz="2000" dirty="0">
                <a:sym typeface="+mn-ea"/>
              </a:rPr>
              <a:t>Deployment Process - – especially in Customization</a:t>
            </a:r>
            <a:endParaRPr lang="en-US" sz="2000" dirty="0">
              <a:sym typeface="+mn-ea"/>
            </a:endParaRPr>
          </a:p>
          <a:p>
            <a:r>
              <a:rPr lang="en-US" sz="2000" dirty="0" smtClean="0">
                <a:sym typeface="+mn-ea"/>
              </a:rPr>
              <a:t>Issues in Code Merging</a:t>
            </a:r>
            <a:endParaRPr lang="en-US" sz="2000" dirty="0" smtClean="0">
              <a:sym typeface="+mn-ea"/>
            </a:endParaRPr>
          </a:p>
          <a:p>
            <a:r>
              <a:rPr lang="en-US" sz="2000" dirty="0" smtClean="0">
                <a:sym typeface="+mn-ea"/>
              </a:rPr>
              <a:t>Last Minute Surprises </a:t>
            </a:r>
            <a:endParaRPr lang="en-US" sz="2000" dirty="0" smtClean="0">
              <a:sym typeface="+mn-ea"/>
            </a:endParaRPr>
          </a:p>
          <a:p>
            <a:r>
              <a:rPr lang="en-US" sz="2000" dirty="0" smtClean="0">
                <a:sym typeface="+mn-ea"/>
              </a:rPr>
              <a:t>Roll Back Readiness was difficult</a:t>
            </a:r>
            <a:endParaRPr lang="en-US" sz="2000" dirty="0" smtClean="0">
              <a:sym typeface="+mn-ea"/>
            </a:endParaRPr>
          </a:p>
          <a:p>
            <a:r>
              <a:rPr lang="en-US" sz="2000" dirty="0" smtClean="0">
                <a:sym typeface="+mn-ea"/>
              </a:rPr>
              <a:t>Post Delivery Issues </a:t>
            </a:r>
            <a:endParaRPr lang="en-US" sz="2000" dirty="0" smtClean="0">
              <a:sym typeface="+mn-ea"/>
            </a:endParaRPr>
          </a:p>
          <a:p>
            <a:endParaRPr lang="en-US" sz="2000" dirty="0" smtClean="0">
              <a:sym typeface="+mn-ea"/>
            </a:endParaRPr>
          </a:p>
          <a:p>
            <a:endParaRPr lang="en-US" sz="2000" dirty="0" smtClean="0">
              <a:sym typeface="+mn-ea"/>
            </a:endParaRPr>
          </a:p>
          <a:p>
            <a:r>
              <a:rPr lang="en-US" sz="2000" dirty="0" smtClean="0">
                <a:sym typeface="+mn-ea"/>
              </a:rPr>
              <a:t> 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Abhishek Kumbhat\Desktop\Step-In\Assets\web-development-s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" y="1143000"/>
            <a:ext cx="9144000" cy="369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" y="-533400"/>
            <a:ext cx="8923360" cy="1571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0000"/>
              </a:lnSpc>
            </a:pPr>
            <a:r>
              <a:rPr lang="en-US" sz="4800" dirty="0" smtClean="0">
                <a:solidFill>
                  <a:srgbClr val="0094C8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Transforming Organization</a:t>
            </a:r>
            <a:endParaRPr lang="en-US" sz="4800" dirty="0">
              <a:solidFill>
                <a:srgbClr val="0094C8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8600" y="5181600"/>
            <a:ext cx="8923360" cy="1571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0000"/>
              </a:lnSpc>
            </a:pPr>
            <a:r>
              <a:rPr lang="en-US" sz="4800" dirty="0" smtClean="0">
                <a:solidFill>
                  <a:srgbClr val="0094C8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AUTOMATION</a:t>
            </a:r>
            <a:endParaRPr lang="en-US" sz="4800" dirty="0">
              <a:solidFill>
                <a:srgbClr val="0094C8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118316" y="4656733"/>
            <a:ext cx="4596684" cy="1744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0000"/>
              </a:lnSpc>
            </a:pPr>
            <a:r>
              <a:rPr lang="en-US" sz="3200" dirty="0" smtClean="0">
                <a:solidFill>
                  <a:srgbClr val="0094C8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through</a:t>
            </a:r>
            <a:endParaRPr lang="en-US" sz="3200" dirty="0">
              <a:solidFill>
                <a:srgbClr val="0094C8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-1" y="62484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Presented by</a:t>
            </a:r>
            <a:endParaRPr lang="en-US" dirty="0" smtClean="0"/>
          </a:p>
          <a:p>
            <a:r>
              <a:rPr lang="en-US" dirty="0" err="1" smtClean="0"/>
              <a:t>Rachit</a:t>
            </a:r>
            <a:r>
              <a:rPr lang="en-US" dirty="0" smtClean="0"/>
              <a:t> &amp; Abhishek, </a:t>
            </a:r>
            <a:r>
              <a:rPr lang="en-US" dirty="0" err="1" smtClean="0"/>
              <a:t>Skilrock</a:t>
            </a:r>
            <a:r>
              <a:rPr lang="en-US" dirty="0" smtClean="0"/>
              <a:t> Technologies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Oval 5"/>
          <p:cNvSpPr/>
          <p:nvPr/>
        </p:nvSpPr>
        <p:spPr>
          <a:xfrm>
            <a:off x="719455" y="1689100"/>
            <a:ext cx="609600" cy="609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29055" y="2298700"/>
            <a:ext cx="6096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38655" y="2917825"/>
            <a:ext cx="609600" cy="609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767455" y="4822825"/>
            <a:ext cx="6096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57855" y="4213225"/>
            <a:ext cx="609600" cy="609600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548255" y="3527425"/>
            <a:ext cx="609600" cy="6096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237105" y="2298700"/>
            <a:ext cx="4591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Integrating Software Delivery Components</a:t>
            </a:r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2825750" y="2917825"/>
            <a:ext cx="4591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dirty="0">
                <a:latin typeface="+mj-lt"/>
                <a:sym typeface="+mn-ea"/>
              </a:rPr>
              <a:t>Test automation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205740" y="480695"/>
            <a:ext cx="88836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3200">
                <a:sym typeface="+mn-ea"/>
              </a:rPr>
              <a:t>Starting Steps in the Transformation</a:t>
            </a:r>
            <a:endParaRPr lang="en-US" sz="3200"/>
          </a:p>
        </p:txBody>
      </p:sp>
      <p:sp>
        <p:nvSpPr>
          <p:cNvPr id="22" name="Text Box 21"/>
          <p:cNvSpPr txBox="1"/>
          <p:nvPr/>
        </p:nvSpPr>
        <p:spPr>
          <a:xfrm>
            <a:off x="1674495" y="1689100"/>
            <a:ext cx="3312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dirty="0">
                <a:latin typeface="+mj-lt"/>
                <a:sym typeface="+mn-ea"/>
              </a:rPr>
              <a:t>Improving culture &amp; collaboration</a:t>
            </a:r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3452495" y="3527425"/>
            <a:ext cx="24587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dirty="0">
                <a:latin typeface="+mj-lt"/>
                <a:sym typeface="+mn-ea"/>
              </a:rPr>
              <a:t>Deployment automation</a:t>
            </a:r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4646295" y="4822825"/>
            <a:ext cx="41427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dirty="0">
                <a:latin typeface="+mj-lt"/>
                <a:sym typeface="+mn-ea"/>
              </a:rPr>
              <a:t>Infrastructure automation and Monitoring 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4255770" y="4213225"/>
            <a:ext cx="24682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dirty="0">
                <a:latin typeface="+mj-lt"/>
                <a:sym typeface="+mn-ea"/>
              </a:rPr>
              <a:t>Applications Monitoring 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Agile team - One team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490345" y="1819910"/>
          <a:ext cx="5749925" cy="408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381500" imgH="4086225" progId="Paint.Picture">
                  <p:embed/>
                </p:oleObj>
              </mc:Choice>
              <mc:Fallback>
                <p:oleObj name="" r:id="rId1" imgW="4381500" imgH="40862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490345" y="1819910"/>
                        <a:ext cx="5749925" cy="408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98425" y="5906135"/>
            <a:ext cx="8082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/>
              <a:t>Adopted SCRUM as a starting point</a:t>
            </a:r>
            <a:endParaRPr lang="en-US"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Agile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227570" cy="452628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Not just – start taking daily meetings as STAND-UPS</a:t>
            </a:r>
            <a:endParaRPr lang="en-US" sz="24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What’s required to change </a:t>
            </a:r>
            <a:endParaRPr lang="en-US" sz="2000" dirty="0" smtClean="0"/>
          </a:p>
          <a:p>
            <a:pPr marL="457200" indent="-457200">
              <a:buAutoNum type="alphaLcParenR"/>
            </a:pPr>
            <a:r>
              <a:rPr lang="en-US" sz="2000" dirty="0" smtClean="0"/>
              <a:t>Thinking ahead (working when planning, Sprint Planning &amp; </a:t>
            </a:r>
            <a:r>
              <a:rPr lang="en-US" sz="2000" dirty="0" err="1" smtClean="0"/>
              <a:t>SoS</a:t>
            </a:r>
            <a:r>
              <a:rPr lang="en-US" sz="2000" dirty="0" smtClean="0"/>
              <a:t>)</a:t>
            </a:r>
            <a:endParaRPr lang="en-US" sz="2000" dirty="0" smtClean="0"/>
          </a:p>
          <a:p>
            <a:pPr marL="457200" indent="-457200">
              <a:buAutoNum type="alphaLcParenR"/>
            </a:pPr>
            <a:r>
              <a:rPr lang="en-US" sz="2000" dirty="0" smtClean="0"/>
              <a:t>DOR (Ready, before you jump in Dev – Refinement &amp; DOR)</a:t>
            </a:r>
            <a:endParaRPr lang="en-US" sz="2000" dirty="0" smtClean="0"/>
          </a:p>
          <a:p>
            <a:pPr marL="457200" indent="-457200">
              <a:buAutoNum type="alphaLcParenR"/>
            </a:pPr>
            <a:r>
              <a:rPr lang="en-US" sz="2000" dirty="0" smtClean="0"/>
              <a:t>Self Organized (Power to Con….)</a:t>
            </a:r>
            <a:endParaRPr lang="en-US" sz="2000" dirty="0" smtClean="0"/>
          </a:p>
          <a:p>
            <a:pPr marL="457200" indent="-457200">
              <a:buAutoNum type="alphaLcParenR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344295" y="2479040"/>
          <a:ext cx="6456045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533900" imgH="2943225" progId="Paint.Picture">
                  <p:embed/>
                </p:oleObj>
              </mc:Choice>
              <mc:Fallback>
                <p:oleObj name="" r:id="rId1" imgW="4533900" imgH="29432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344295" y="2479040"/>
                        <a:ext cx="6456045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loud Callout 5"/>
          <p:cNvSpPr/>
          <p:nvPr/>
        </p:nvSpPr>
        <p:spPr>
          <a:xfrm>
            <a:off x="5326380" y="768985"/>
            <a:ext cx="3616325" cy="1870075"/>
          </a:xfrm>
          <a:prstGeom prst="cloudCallout">
            <a:avLst/>
          </a:prstGeom>
          <a:noFill/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Even Agile emphasises on Individuals and interactions over processes and tools.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Components of Software Delivery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20675" y="2832100"/>
            <a:ext cx="2058035" cy="2046605"/>
          </a:xfrm>
          <a:prstGeom prst="ellips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Development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96615" y="2832100"/>
            <a:ext cx="2058035" cy="2046605"/>
          </a:xfrm>
          <a:prstGeom prst="ellips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Testing</a:t>
            </a: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363335" y="2832100"/>
            <a:ext cx="2058035" cy="2045970"/>
          </a:xfrm>
          <a:prstGeom prst="ellips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Operations</a:t>
            </a:r>
            <a:endParaRPr lang="en-US"/>
          </a:p>
          <a:p>
            <a:pPr algn="ctr"/>
            <a:r>
              <a:rPr lang="en-US"/>
              <a:t>(Release And Deployment)</a:t>
            </a:r>
            <a:endParaRPr lang="en-US"/>
          </a:p>
        </p:txBody>
      </p:sp>
      <p:cxnSp>
        <p:nvCxnSpPr>
          <p:cNvPr id="7" name="Straight Arrow Connector 6"/>
          <p:cNvCxnSpPr>
            <a:stCxn id="4" idx="6"/>
            <a:endCxn id="5" idx="2"/>
          </p:cNvCxnSpPr>
          <p:nvPr/>
        </p:nvCxnSpPr>
        <p:spPr>
          <a:xfrm>
            <a:off x="2378710" y="3855720"/>
            <a:ext cx="1017905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6"/>
          </p:cNvCxnSpPr>
          <p:nvPr/>
        </p:nvCxnSpPr>
        <p:spPr>
          <a:xfrm>
            <a:off x="5454650" y="3855720"/>
            <a:ext cx="908685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loud 15"/>
          <p:cNvSpPr/>
          <p:nvPr/>
        </p:nvSpPr>
        <p:spPr>
          <a:xfrm>
            <a:off x="638810" y="1336675"/>
            <a:ext cx="2199640" cy="129540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Three Different Components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loud 16"/>
          <p:cNvSpPr/>
          <p:nvPr/>
        </p:nvSpPr>
        <p:spPr>
          <a:xfrm>
            <a:off x="2498090" y="4958715"/>
            <a:ext cx="2399030" cy="145478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Testers Have to Wait for the for the final commit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loud 17"/>
          <p:cNvSpPr/>
          <p:nvPr/>
        </p:nvSpPr>
        <p:spPr>
          <a:xfrm>
            <a:off x="5454015" y="1336675"/>
            <a:ext cx="3137535" cy="145478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Release Team waits for QA Approval for final Release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loud 18"/>
          <p:cNvSpPr/>
          <p:nvPr/>
        </p:nvSpPr>
        <p:spPr>
          <a:xfrm>
            <a:off x="6022340" y="4958715"/>
            <a:ext cx="2399030" cy="145478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Delayed Product Delivery 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br>
              <a:rPr lang="en-US"/>
            </a:br>
            <a:r>
              <a:rPr lang="en-US">
                <a:sym typeface="+mn-ea"/>
              </a:rPr>
              <a:t>Devlopment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00200"/>
            <a:ext cx="8388350" cy="4526280"/>
          </a:xfrm>
        </p:spPr>
        <p:txBody>
          <a:bodyPr>
            <a:normAutofit lnSpcReduction="10000"/>
          </a:bodyPr>
          <a:p>
            <a:pPr>
              <a:buClrTx/>
              <a:buSzPct val="55000"/>
              <a:buFont typeface="Wingdings" panose="05000000000000000000" charset="0"/>
              <a:buChar char="§"/>
            </a:pPr>
            <a:endParaRPr lang="en-US" sz="2800"/>
          </a:p>
          <a:p>
            <a:pPr marL="0" indent="0" algn="l">
              <a:buClrTx/>
              <a:buSzPct val="55000"/>
              <a:buFont typeface="Wingdings" panose="05000000000000000000" charset="0"/>
              <a:buNone/>
            </a:pPr>
            <a:r>
              <a:rPr lang="en-US" sz="2800"/>
              <a:t>Test Driven Development (TDD)</a:t>
            </a:r>
            <a:endParaRPr lang="en-US" sz="2800"/>
          </a:p>
          <a:p>
            <a:pPr marL="0" indent="0" algn="l">
              <a:buClrTx/>
              <a:buSzPct val="55000"/>
              <a:buFont typeface="Wingdings" panose="05000000000000000000" charset="0"/>
              <a:buNone/>
            </a:pPr>
            <a:r>
              <a:rPr lang="en-US" sz="2800"/>
              <a:t>        Unit Test Cases (Junit Framework)</a:t>
            </a:r>
            <a:endParaRPr lang="en-US" sz="2800"/>
          </a:p>
          <a:p>
            <a:pPr marL="0" indent="0" algn="l">
              <a:buClrTx/>
              <a:buSzPct val="55000"/>
              <a:buFont typeface="Wingdings" panose="05000000000000000000" charset="0"/>
              <a:buNone/>
            </a:pPr>
            <a:r>
              <a:rPr lang="en-US" sz="2800"/>
              <a:t>        Jocco For code Coverage</a:t>
            </a:r>
            <a:endParaRPr lang="en-US" sz="2800"/>
          </a:p>
          <a:p>
            <a:pPr marL="0" indent="0" algn="l">
              <a:buClrTx/>
              <a:buSzPct val="55000"/>
              <a:buFont typeface="Wingdings" panose="05000000000000000000" charset="0"/>
              <a:buNone/>
            </a:pPr>
            <a:r>
              <a:rPr lang="en-US" sz="2800"/>
              <a:t>        Mocking (Mockito)</a:t>
            </a:r>
            <a:endParaRPr lang="en-US" sz="2800"/>
          </a:p>
          <a:p>
            <a:pPr marL="0" indent="0" algn="l">
              <a:buClrTx/>
              <a:buSzPct val="55000"/>
              <a:buFont typeface="Wingdings" panose="05000000000000000000" charset="0"/>
              <a:buNone/>
            </a:pPr>
            <a:endParaRPr lang="en-US" sz="2800"/>
          </a:p>
          <a:p>
            <a:pPr marL="0" indent="0" algn="l">
              <a:buClrTx/>
              <a:buSzPct val="55000"/>
              <a:buFont typeface="Wingdings" panose="05000000000000000000" charset="0"/>
              <a:buNone/>
            </a:pPr>
            <a:r>
              <a:rPr lang="en-US" sz="2800"/>
              <a:t>Code Refactoring</a:t>
            </a:r>
            <a:endParaRPr lang="en-US" sz="2800"/>
          </a:p>
          <a:p>
            <a:pPr marL="0" algn="l">
              <a:buClrTx/>
              <a:buSzPct val="55000"/>
              <a:buFont typeface="Wingdings" panose="05000000000000000000" charset="0"/>
              <a:buNone/>
            </a:pPr>
            <a:r>
              <a:rPr lang="en-US" sz="2800"/>
              <a:t>    Methods Breakdown</a:t>
            </a:r>
            <a:endParaRPr lang="en-US" sz="2800"/>
          </a:p>
          <a:p>
            <a:pPr marL="0" algn="l">
              <a:buClrTx/>
              <a:buSzPct val="55000"/>
              <a:buFont typeface="Wingdings" panose="05000000000000000000" charset="0"/>
              <a:buNone/>
            </a:pPr>
            <a:r>
              <a:rPr lang="en-US" sz="2800"/>
              <a:t>    Naimng Convention</a:t>
            </a:r>
            <a:endParaRPr lang="en-US" sz="2800"/>
          </a:p>
          <a:p>
            <a:pPr marL="0" algn="l">
              <a:buClrTx/>
              <a:buSzPct val="55000"/>
              <a:buFont typeface="Wingdings" panose="05000000000000000000" charset="0"/>
              <a:buNone/>
            </a:pPr>
            <a:endParaRPr lang="en-US"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8567" y="838200"/>
            <a:ext cx="9203160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 smtClean="0">
                <a:latin typeface="Stencil" panose="040409050D0802020404" pitchFamily="82" charset="0"/>
                <a:cs typeface="Aharoni" panose="02010803020104030203"/>
              </a:rPr>
              <a:t>First thing required is </a:t>
            </a:r>
            <a:endParaRPr lang="en-US" sz="5400" dirty="0" smtClean="0">
              <a:latin typeface="Stencil" panose="040409050D0802020404" pitchFamily="82" charset="0"/>
              <a:cs typeface="Aharoni" panose="02010803020104030203"/>
            </a:endParaRPr>
          </a:p>
          <a:p>
            <a:pPr algn="ctr"/>
            <a:r>
              <a:rPr lang="en-US" sz="5400" dirty="0" smtClean="0">
                <a:latin typeface="Stencil" panose="040409050D0802020404" pitchFamily="82" charset="0"/>
                <a:cs typeface="Aharoni" panose="02010803020104030203"/>
              </a:rPr>
              <a:t>The courage To listen</a:t>
            </a:r>
            <a:endParaRPr lang="en-US" sz="5400" dirty="0" smtClean="0">
              <a:latin typeface="Stencil" panose="040409050D0802020404" pitchFamily="82" charset="0"/>
              <a:cs typeface="Aharoni" panose="02010803020104030203"/>
            </a:endParaRPr>
          </a:p>
          <a:p>
            <a:pPr algn="ctr"/>
            <a:r>
              <a:rPr lang="en-US" sz="5400" dirty="0" smtClean="0">
                <a:latin typeface="Stencil" panose="040409050D0802020404" pitchFamily="82" charset="0"/>
                <a:cs typeface="Aharoni" panose="02010803020104030203"/>
              </a:rPr>
              <a:t>the problem</a:t>
            </a:r>
            <a:endParaRPr lang="en-US" sz="5400" dirty="0" smtClean="0">
              <a:latin typeface="Stencil" panose="040409050D0802020404" pitchFamily="82" charset="0"/>
              <a:cs typeface="Aharoni" panose="02010803020104030203"/>
            </a:endParaRPr>
          </a:p>
          <a:p>
            <a:pPr algn="ctr"/>
            <a:endParaRPr lang="en-US" sz="5400" dirty="0" smtClean="0">
              <a:latin typeface="Stencil" panose="040409050D0802020404" pitchFamily="82" charset="0"/>
              <a:cs typeface="Aharoni" panose="02010803020104030203"/>
            </a:endParaRPr>
          </a:p>
          <a:p>
            <a:pPr algn="ctr"/>
            <a:r>
              <a:rPr lang="en-US" sz="5400" dirty="0" smtClean="0">
                <a:latin typeface="Stencil" panose="040409050D0802020404" pitchFamily="82" charset="0"/>
                <a:cs typeface="Aharoni" panose="02010803020104030203"/>
              </a:rPr>
              <a:t>Especially to the key </a:t>
            </a:r>
            <a:endParaRPr lang="en-US" sz="5400" dirty="0" smtClean="0">
              <a:latin typeface="Stencil" panose="040409050D0802020404" pitchFamily="82" charset="0"/>
              <a:cs typeface="Aharoni" panose="02010803020104030203"/>
            </a:endParaRPr>
          </a:p>
          <a:p>
            <a:pPr algn="ctr"/>
            <a:r>
              <a:rPr lang="en-US" sz="5400" dirty="0" smtClean="0">
                <a:latin typeface="Stencil" panose="040409050D0802020404" pitchFamily="82" charset="0"/>
                <a:cs typeface="Aharoni" panose="02010803020104030203"/>
              </a:rPr>
              <a:t>stakeholders / Business</a:t>
            </a:r>
            <a:endParaRPr lang="en-US" sz="5400" dirty="0">
              <a:latin typeface="Stencil" panose="040409050D0802020404" pitchFamily="82" charset="0"/>
              <a:cs typeface="Aharoni" panose="020108030201040302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Clean cloding practices</a:t>
            </a:r>
            <a:endParaRPr lang="en-US"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        Following solid principles</a:t>
            </a:r>
            <a:endParaRPr lang="en-US"/>
          </a:p>
          <a:p>
            <a:endParaRPr lang="en-US"/>
          </a:p>
          <a:p>
            <a:r>
              <a:rPr lang="en-US"/>
              <a:t>Dependency  Injection</a:t>
            </a:r>
            <a:endParaRPr lang="en-US"/>
          </a:p>
          <a:p>
            <a:pPr marL="0" indent="0">
              <a:buNone/>
            </a:pPr>
            <a:r>
              <a:rPr lang="en-US"/>
              <a:t>     </a:t>
            </a:r>
            <a:endParaRPr lang="en-US"/>
          </a:p>
          <a:p>
            <a:pPr marL="0" indent="0">
              <a:buNone/>
            </a:pPr>
            <a:r>
              <a:rPr lang="en-US"/>
              <a:t>     </a:t>
            </a:r>
            <a:endParaRPr lang="en-US"/>
          </a:p>
          <a:p>
            <a:pPr marL="0" indent="0">
              <a:buNone/>
            </a:pPr>
            <a:r>
              <a:rPr lang="en-US"/>
              <a:t>      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Automated Testing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05" y="1600200"/>
            <a:ext cx="8787130" cy="4526280"/>
          </a:xfrm>
        </p:spPr>
        <p:txBody>
          <a:bodyPr>
            <a:normAutofit fontScale="90000" lnSpcReduction="20000"/>
          </a:bodyPr>
          <a:p>
            <a:pPr marL="457200" indent="-457200"/>
            <a:r>
              <a:rPr lang="en-US"/>
              <a:t>TDD practices</a:t>
            </a:r>
            <a:endParaRPr lang="en-US"/>
          </a:p>
          <a:p>
            <a:pPr marL="0" indent="0">
              <a:buNone/>
            </a:pPr>
            <a:r>
              <a:rPr lang="en-US"/>
              <a:t>     </a:t>
            </a:r>
            <a:r>
              <a:rPr lang="en-US" sz="2400"/>
              <a:t>- Started automated unit testing (JUnit)</a:t>
            </a:r>
            <a:endParaRPr lang="en-US" sz="2400"/>
          </a:p>
          <a:p>
            <a:pPr marL="0" indent="0">
              <a:buNone/>
            </a:pPr>
            <a:r>
              <a:rPr lang="en-US"/>
              <a:t>     BDD  </a:t>
            </a:r>
            <a:r>
              <a:rPr lang="en-US">
                <a:sym typeface="+mn-ea"/>
              </a:rPr>
              <a:t>practices</a:t>
            </a:r>
            <a:endParaRPr lang="en-US"/>
          </a:p>
          <a:p>
            <a:pPr marL="0" indent="0">
              <a:buNone/>
            </a:pPr>
            <a:r>
              <a:rPr lang="en-US"/>
              <a:t>     </a:t>
            </a:r>
            <a:r>
              <a:rPr lang="en-US" sz="2400"/>
              <a:t>- Automated acceptance testing</a:t>
            </a:r>
            <a:endParaRPr lang="en-US" sz="2400"/>
          </a:p>
          <a:p>
            <a:pPr marL="457200" indent="-457200"/>
            <a:r>
              <a:rPr lang="en-US"/>
              <a:t> Build up test coverage for regression tests</a:t>
            </a:r>
            <a:endParaRPr lang="en-US"/>
          </a:p>
          <a:p>
            <a:pPr marL="457200" indent="-457200"/>
            <a:r>
              <a:rPr lang="en-US"/>
              <a:t>Test Result Report and Analysis</a:t>
            </a:r>
            <a:endParaRPr lang="en-US"/>
          </a:p>
          <a:p>
            <a:pPr marL="0" indent="0">
              <a:buNone/>
            </a:pPr>
            <a:r>
              <a:rPr lang="en-US"/>
              <a:t>      - </a:t>
            </a:r>
            <a:r>
              <a:rPr lang="en-US" sz="2400"/>
              <a:t>Introduced Cucumber for Test Rports</a:t>
            </a:r>
            <a:endParaRPr lang="en-US" sz="2400"/>
          </a:p>
          <a:p>
            <a:pPr marL="0" indent="0">
              <a:buNone/>
            </a:pPr>
            <a:r>
              <a:rPr lang="en-US"/>
              <a:t>      </a:t>
            </a:r>
            <a:endParaRPr lang="en-US"/>
          </a:p>
          <a:p>
            <a:r>
              <a:rPr lang="en-US"/>
              <a:t>Mobile Application Automation</a:t>
            </a:r>
            <a:endParaRPr lang="en-US"/>
          </a:p>
          <a:p>
            <a:pPr marL="0" indent="0">
              <a:buNone/>
            </a:pPr>
            <a:r>
              <a:rPr lang="en-US"/>
              <a:t>   - Introduced Appium 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Operations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405" y="1600200"/>
            <a:ext cx="8600440" cy="4526280"/>
          </a:xfrm>
        </p:spPr>
        <p:txBody>
          <a:bodyPr>
            <a:normAutofit fontScale="80000"/>
          </a:bodyPr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/>
              <a:t>Continous Integration</a:t>
            </a:r>
            <a:endParaRPr lang="en-US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/>
              <a:t>      </a:t>
            </a:r>
            <a:r>
              <a:rPr lang="en-US" sz="2400"/>
              <a:t>- Sanitized Version Control</a:t>
            </a:r>
            <a:endParaRPr lang="en-US" sz="240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400"/>
              <a:t>      - Introduced Jenkins</a:t>
            </a:r>
            <a:endParaRPr lang="en-US" sz="240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40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4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/>
              <a:t> Deployment  Automation</a:t>
            </a:r>
            <a:endParaRPr lang="en-US"/>
          </a:p>
          <a:p>
            <a:pPr marL="457200" lvl="1" algn="l">
              <a:buFont typeface="Arial" panose="020B0604020202020204" pitchFamily="34" charset="0"/>
              <a:buNone/>
            </a:pPr>
            <a:r>
              <a:rPr lang="en-US"/>
              <a:t>      </a:t>
            </a:r>
            <a:r>
              <a:rPr lang="en-US" sz="2000"/>
              <a:t>-</a:t>
            </a:r>
            <a:r>
              <a:rPr lang="en-US" sz="2400"/>
              <a:t> Deploy to QA/Test/UAT</a:t>
            </a:r>
            <a:endParaRPr lang="en-US" sz="2400"/>
          </a:p>
          <a:p>
            <a:pPr marL="457200" lvl="1" algn="l">
              <a:buFont typeface="Arial" panose="020B0604020202020204" pitchFamily="34" charset="0"/>
              <a:buNone/>
            </a:pPr>
            <a:r>
              <a:rPr lang="en-US" sz="2400"/>
              <a:t>        - Extend CI tool with help of plugins/deployment scripts</a:t>
            </a:r>
            <a:endParaRPr lang="en-US" sz="2400"/>
          </a:p>
          <a:p>
            <a:pPr marL="457200" lvl="1" algn="l">
              <a:buFont typeface="Arial" panose="020B0604020202020204" pitchFamily="34" charset="0"/>
              <a:buNone/>
            </a:pPr>
            <a:r>
              <a:rPr lang="en-US" sz="2400"/>
              <a:t>         - Mechanism to deploy builds+configs+db patches as a package</a:t>
            </a:r>
            <a:endParaRPr lang="en-US" sz="2400"/>
          </a:p>
          <a:p>
            <a:pPr marL="457200" lvl="1" algn="l">
              <a:buFont typeface="Arial" panose="020B0604020202020204" pitchFamily="34" charset="0"/>
              <a:buNone/>
            </a:pPr>
            <a:r>
              <a:rPr lang="en-US" sz="2400"/>
              <a:t>         - Extend monitoring alarms to more teams for proactive measures</a:t>
            </a:r>
            <a:endParaRPr lang="en-US" sz="2400"/>
          </a:p>
          <a:p>
            <a:pPr marL="457200" lvl="1" algn="l">
              <a:buFont typeface="Arial" panose="020B0604020202020204" pitchFamily="34" charset="0"/>
              <a:buNone/>
            </a:pPr>
            <a:r>
              <a:rPr lang="en-US" sz="2400"/>
              <a:t>         - Add application level monitoring using  ELK stack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>
                <a:sym typeface="+mn-ea"/>
              </a:rPr>
              <a:t>Automated Provisioning</a:t>
            </a:r>
            <a:r>
              <a:rPr lang="en-US" sz="2800">
                <a:sym typeface="+mn-ea"/>
              </a:rPr>
              <a:t>	</a:t>
            </a:r>
            <a:endParaRPr lang="en-US" sz="280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>
                <a:sym typeface="+mn-ea"/>
              </a:rPr>
              <a:t>  -  </a:t>
            </a:r>
            <a:r>
              <a:rPr lang="en-US" sz="1900">
                <a:sym typeface="+mn-ea"/>
              </a:rPr>
              <a:t>Introduce a tool like Ansible to automate creation of new environments</a:t>
            </a:r>
            <a:endParaRPr lang="en-US" sz="1900">
              <a:sym typeface="+mn-ea"/>
            </a:endParaRPr>
          </a:p>
          <a:p>
            <a:pPr marL="457200" lvl="1" algn="l">
              <a:buNone/>
            </a:pPr>
            <a:r>
              <a:rPr lang="en-US" sz="1900">
                <a:sym typeface="+mn-ea"/>
              </a:rPr>
              <a:t>        </a:t>
            </a:r>
            <a:r>
              <a:rPr lang="en-US" sz="2800">
                <a:sym typeface="+mn-ea"/>
              </a:rPr>
              <a:t>-</a:t>
            </a:r>
            <a:r>
              <a:rPr lang="en-US" sz="1900">
                <a:sym typeface="+mn-ea"/>
              </a:rPr>
              <a:t>  Reduce Environment Rollout time</a:t>
            </a:r>
            <a:endParaRPr lang="en-US" sz="1900"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Integration of Software Delievery Components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377440" y="3072130"/>
            <a:ext cx="2880360" cy="2604770"/>
          </a:xfrm>
          <a:prstGeom prst="ellipse">
            <a:avLst/>
          </a:prstGeom>
          <a:noFill/>
          <a:ln w="28575" cap="sq">
            <a:solidFill>
              <a:schemeClr val="accent3">
                <a:lumMod val="50000"/>
              </a:schemeClr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 anchorCtr="0"/>
          <a:p>
            <a:pPr algn="l" fontAlgn="t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200400" y="1756410"/>
            <a:ext cx="2743200" cy="275018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algn="ctr">
              <a:lnSpc>
                <a:spcPct val="110000"/>
              </a:lnSpc>
            </a:pPr>
            <a:endParaRPr lang="en-US"/>
          </a:p>
          <a:p>
            <a:pPr algn="ctr">
              <a:lnSpc>
                <a:spcPct val="110000"/>
              </a:lnSpc>
            </a:pPr>
            <a:r>
              <a:rPr lang="en-US"/>
              <a:t>Testing</a:t>
            </a: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84650" y="3071495"/>
            <a:ext cx="2906395" cy="26054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r" fontAlgn="b"/>
            <a:r>
              <a:rPr lang="en-US">
                <a:sym typeface="+mn-ea"/>
              </a:rPr>
              <a:t>                                                        Operations</a:t>
            </a:r>
            <a:endParaRPr lang="en-US"/>
          </a:p>
          <a:p>
            <a:pPr algn="r"/>
            <a:r>
              <a:rPr lang="en-US">
                <a:sym typeface="+mn-ea"/>
              </a:rPr>
              <a:t> 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312285" y="3840480"/>
            <a:ext cx="94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DevOps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2630805" y="3916045"/>
            <a:ext cx="1553845" cy="916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ym typeface="+mn-ea"/>
              </a:rPr>
              <a:t>                        Devlopment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4" name="Content Placeholder 33"/>
          <p:cNvGraphicFramePr/>
          <p:nvPr>
            <p:ph sz="half" idx="1"/>
          </p:nvPr>
        </p:nvGraphicFramePr>
        <p:xfrm>
          <a:off x="186690" y="3323590"/>
          <a:ext cx="1007745" cy="775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" name="" r:id="rId1" imgW="1219200" imgH="1000125" progId="Paint.Picture">
                  <p:embed/>
                </p:oleObj>
              </mc:Choice>
              <mc:Fallback>
                <p:oleObj name="" r:id="rId1" imgW="1219200" imgH="1000125" progId="Paint.Picture">
                  <p:embed/>
                  <p:pic>
                    <p:nvPicPr>
                      <p:cNvPr id="0" name="Picture 3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86690" y="3323590"/>
                        <a:ext cx="1007745" cy="775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602615" y="2819400"/>
            <a:ext cx="6985" cy="50419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/>
          <p:cNvGraphicFramePr/>
          <p:nvPr>
            <p:ph sz="half" idx="2"/>
          </p:nvPr>
        </p:nvGraphicFramePr>
        <p:xfrm>
          <a:off x="186690" y="1736090"/>
          <a:ext cx="845820" cy="776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1314450" imgH="1238250" progId="Paint.Picture">
                  <p:embed/>
                </p:oleObj>
              </mc:Choice>
              <mc:Fallback>
                <p:oleObj name="" r:id="rId3" imgW="1314450" imgH="123825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</p:blipFill>
                    <p:spPr>
                      <a:xfrm>
                        <a:off x="186690" y="1736090"/>
                        <a:ext cx="845820" cy="776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9"/>
          <p:cNvSpPr txBox="1"/>
          <p:nvPr/>
        </p:nvSpPr>
        <p:spPr>
          <a:xfrm>
            <a:off x="-798195" y="4028440"/>
            <a:ext cx="2977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Devlopers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-685800" y="1456055"/>
            <a:ext cx="2977515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Version control</a:t>
            </a:r>
            <a:endParaRPr lang="en-US" b="1"/>
          </a:p>
          <a:p>
            <a:pPr algn="ctr"/>
            <a:endParaRPr lang="en-US" b="1"/>
          </a:p>
        </p:txBody>
      </p:sp>
      <p:sp>
        <p:nvSpPr>
          <p:cNvPr id="15" name="Text Box 14"/>
          <p:cNvSpPr txBox="1"/>
          <p:nvPr/>
        </p:nvSpPr>
        <p:spPr>
          <a:xfrm>
            <a:off x="955675" y="2626360"/>
            <a:ext cx="2977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Continous Integration</a:t>
            </a:r>
            <a:endParaRPr lang="en-US" b="1"/>
          </a:p>
        </p:txBody>
      </p:sp>
      <p:graphicFrame>
        <p:nvGraphicFramePr>
          <p:cNvPr id="16" name="Object 15"/>
          <p:cNvGraphicFramePr/>
          <p:nvPr/>
        </p:nvGraphicFramePr>
        <p:xfrm>
          <a:off x="1752600" y="1622425"/>
          <a:ext cx="868680" cy="1003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5" imgW="1171575" imgH="1428750" progId="Paint.Picture">
                  <p:embed/>
                </p:oleObj>
              </mc:Choice>
              <mc:Fallback>
                <p:oleObj name="" r:id="rId5" imgW="1171575" imgH="1428750" progId="Paint.Picture">
                  <p:embed/>
                  <p:pic>
                    <p:nvPicPr>
                      <p:cNvPr id="0" name="Picture 22"/>
                      <p:cNvPicPr/>
                      <p:nvPr/>
                    </p:nvPicPr>
                    <p:blipFill>
                      <a:blip r:embed="rId6"/>
                    </p:blipFill>
                    <p:spPr>
                      <a:xfrm>
                        <a:off x="1752600" y="1622425"/>
                        <a:ext cx="868680" cy="1003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flipV="1">
            <a:off x="1032510" y="2095500"/>
            <a:ext cx="720090" cy="889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/>
          <p:nvPr/>
        </p:nvGraphicFramePr>
        <p:xfrm>
          <a:off x="5998210" y="1616710"/>
          <a:ext cx="936625" cy="77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7" imgW="1752600" imgH="1581150" progId="Paint.Picture">
                  <p:embed/>
                </p:oleObj>
              </mc:Choice>
              <mc:Fallback>
                <p:oleObj name="" r:id="rId7" imgW="1752600" imgH="1581150" progId="Paint.Picture">
                  <p:embed/>
                  <p:pic>
                    <p:nvPicPr>
                      <p:cNvPr id="0" name="Picture 20"/>
                      <p:cNvPicPr/>
                      <p:nvPr/>
                    </p:nvPicPr>
                    <p:blipFill>
                      <a:blip r:embed="rId8"/>
                    </p:blipFill>
                    <p:spPr>
                      <a:xfrm>
                        <a:off x="5998210" y="1616710"/>
                        <a:ext cx="936625" cy="77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/>
          <p:cNvCxnSpPr/>
          <p:nvPr/>
        </p:nvCxnSpPr>
        <p:spPr>
          <a:xfrm flipV="1">
            <a:off x="5126355" y="2040255"/>
            <a:ext cx="749935" cy="1079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/>
        </p:nvSpPr>
        <p:spPr>
          <a:xfrm>
            <a:off x="5077460" y="2552700"/>
            <a:ext cx="2977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Test Auomation</a:t>
            </a:r>
            <a:endParaRPr lang="en-US" b="1"/>
          </a:p>
        </p:txBody>
      </p:sp>
      <p:graphicFrame>
        <p:nvGraphicFramePr>
          <p:cNvPr id="39" name="Object 38"/>
          <p:cNvGraphicFramePr/>
          <p:nvPr/>
        </p:nvGraphicFramePr>
        <p:xfrm>
          <a:off x="7815580" y="1565910"/>
          <a:ext cx="1156970" cy="946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" name="" r:id="rId9" imgW="1381125" imgH="1171575" progId="Paint.Picture">
                  <p:embed/>
                </p:oleObj>
              </mc:Choice>
              <mc:Fallback>
                <p:oleObj name="" r:id="rId9" imgW="1381125" imgH="1171575" progId="Paint.Picture">
                  <p:embed/>
                  <p:pic>
                    <p:nvPicPr>
                      <p:cNvPr id="0" name="Picture 3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15580" y="1565910"/>
                        <a:ext cx="1156970" cy="946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/>
          <p:nvPr/>
        </p:nvGraphicFramePr>
        <p:xfrm>
          <a:off x="3780790" y="4762500"/>
          <a:ext cx="943610" cy="962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11" imgW="942975" imgH="962025" progId="Paint.Picture">
                  <p:embed/>
                </p:oleObj>
              </mc:Choice>
              <mc:Fallback>
                <p:oleObj name="" r:id="rId11" imgW="942975" imgH="962025" progId="Paint.Picture">
                  <p:embed/>
                  <p:pic>
                    <p:nvPicPr>
                      <p:cNvPr id="0" name="Picture 30"/>
                      <p:cNvPicPr/>
                      <p:nvPr/>
                    </p:nvPicPr>
                    <p:blipFill>
                      <a:blip r:embed="rId12"/>
                    </p:blipFill>
                    <p:spPr>
                      <a:xfrm>
                        <a:off x="3780790" y="4762500"/>
                        <a:ext cx="943610" cy="962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/>
          <p:nvPr/>
        </p:nvCxnSpPr>
        <p:spPr>
          <a:xfrm flipV="1">
            <a:off x="7065645" y="2059940"/>
            <a:ext cx="749935" cy="1079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Box 28"/>
          <p:cNvSpPr txBox="1"/>
          <p:nvPr/>
        </p:nvSpPr>
        <p:spPr>
          <a:xfrm>
            <a:off x="7237095" y="1197610"/>
            <a:ext cx="2160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Deployment</a:t>
            </a:r>
            <a:endParaRPr lang="en-US" b="1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185920" y="3734435"/>
            <a:ext cx="5080" cy="102806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5867400" y="3738880"/>
            <a:ext cx="25400" cy="94742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876290" y="2429510"/>
            <a:ext cx="2515235" cy="130937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185920" y="3684270"/>
            <a:ext cx="3564255" cy="5461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Object 40"/>
          <p:cNvGraphicFramePr/>
          <p:nvPr/>
        </p:nvGraphicFramePr>
        <p:xfrm>
          <a:off x="5408295" y="4762500"/>
          <a:ext cx="943610" cy="962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" name="" r:id="rId13" imgW="942975" imgH="962025" progId="Paint.Picture">
                  <p:embed/>
                </p:oleObj>
              </mc:Choice>
              <mc:Fallback>
                <p:oleObj name="" r:id="rId13" imgW="942975" imgH="962025" progId="Paint.Picture">
                  <p:embed/>
                  <p:pic>
                    <p:nvPicPr>
                      <p:cNvPr id="0" name="Picture 30"/>
                      <p:cNvPicPr/>
                      <p:nvPr/>
                    </p:nvPicPr>
                    <p:blipFill>
                      <a:blip r:embed="rId14"/>
                    </p:blipFill>
                    <p:spPr>
                      <a:xfrm>
                        <a:off x="5408295" y="4762500"/>
                        <a:ext cx="943610" cy="962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/>
          <p:nvPr/>
        </p:nvGraphicFramePr>
        <p:xfrm>
          <a:off x="7237095" y="4762500"/>
          <a:ext cx="943610" cy="962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15" imgW="942975" imgH="962025" progId="Paint.Picture">
                  <p:embed/>
                </p:oleObj>
              </mc:Choice>
              <mc:Fallback>
                <p:oleObj name="" r:id="rId15" imgW="942975" imgH="962025" progId="Paint.Picture">
                  <p:embed/>
                  <p:pic>
                    <p:nvPicPr>
                      <p:cNvPr id="0" name="Picture 30"/>
                      <p:cNvPicPr/>
                      <p:nvPr/>
                    </p:nvPicPr>
                    <p:blipFill>
                      <a:blip r:embed="rId16"/>
                    </p:blipFill>
                    <p:spPr>
                      <a:xfrm>
                        <a:off x="7237095" y="4762500"/>
                        <a:ext cx="943610" cy="962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Straight Arrow Connector 44"/>
          <p:cNvCxnSpPr/>
          <p:nvPr/>
        </p:nvCxnSpPr>
        <p:spPr>
          <a:xfrm flipH="1">
            <a:off x="7696200" y="3684270"/>
            <a:ext cx="25400" cy="107823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Box 45"/>
          <p:cNvSpPr txBox="1"/>
          <p:nvPr/>
        </p:nvSpPr>
        <p:spPr>
          <a:xfrm>
            <a:off x="2600960" y="5725160"/>
            <a:ext cx="2977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QA-Client A</a:t>
            </a:r>
            <a:endParaRPr lang="en-US"/>
          </a:p>
        </p:txBody>
      </p:sp>
      <p:sp>
        <p:nvSpPr>
          <p:cNvPr id="47" name="Text Box 46"/>
          <p:cNvSpPr txBox="1"/>
          <p:nvPr/>
        </p:nvSpPr>
        <p:spPr>
          <a:xfrm>
            <a:off x="4578985" y="5725160"/>
            <a:ext cx="2977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QA-Client B</a:t>
            </a:r>
            <a:endParaRPr lang="en-US"/>
          </a:p>
        </p:txBody>
      </p:sp>
      <p:sp>
        <p:nvSpPr>
          <p:cNvPr id="48" name="Text Box 47"/>
          <p:cNvSpPr txBox="1"/>
          <p:nvPr/>
        </p:nvSpPr>
        <p:spPr>
          <a:xfrm>
            <a:off x="6830695" y="5725160"/>
            <a:ext cx="2039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QA-Client C</a:t>
            </a:r>
            <a:endParaRPr lang="en-US"/>
          </a:p>
        </p:txBody>
      </p:sp>
      <p:graphicFrame>
        <p:nvGraphicFramePr>
          <p:cNvPr id="51" name="Object 50"/>
          <p:cNvGraphicFramePr/>
          <p:nvPr/>
        </p:nvGraphicFramePr>
        <p:xfrm>
          <a:off x="3435985" y="1736090"/>
          <a:ext cx="629285" cy="657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" name="" r:id="rId17" imgW="628650" imgH="657225" progId="Paint.Picture">
                  <p:embed/>
                </p:oleObj>
              </mc:Choice>
              <mc:Fallback>
                <p:oleObj name="" r:id="rId17" imgW="628650" imgH="657225" progId="Paint.Picture">
                  <p:embed/>
                  <p:pic>
                    <p:nvPicPr>
                      <p:cNvPr id="0" name="Picture 51"/>
                      <p:cNvPicPr/>
                      <p:nvPr/>
                    </p:nvPicPr>
                    <p:blipFill>
                      <a:blip r:embed="rId18"/>
                    </p:blipFill>
                    <p:spPr>
                      <a:xfrm>
                        <a:off x="3435985" y="1736090"/>
                        <a:ext cx="629285" cy="657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V="1">
            <a:off x="2600960" y="2086610"/>
            <a:ext cx="720090" cy="889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Box 53"/>
          <p:cNvSpPr txBox="1"/>
          <p:nvPr/>
        </p:nvSpPr>
        <p:spPr>
          <a:xfrm>
            <a:off x="3933190" y="1896110"/>
            <a:ext cx="1336040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NEXUS OSS</a:t>
            </a:r>
            <a:endParaRPr lang="en-US" sz="1600"/>
          </a:p>
        </p:txBody>
      </p:sp>
      <p:sp>
        <p:nvSpPr>
          <p:cNvPr id="55" name="Text Box 54"/>
          <p:cNvSpPr txBox="1"/>
          <p:nvPr/>
        </p:nvSpPr>
        <p:spPr>
          <a:xfrm>
            <a:off x="2291715" y="1224915"/>
            <a:ext cx="2977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Artifact Repository</a:t>
            </a:r>
            <a:endParaRPr lang="en-US" b="1"/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>
          <a:xfrm>
            <a:off x="457200" y="75248"/>
            <a:ext cx="8229600" cy="1143000"/>
          </a:xfrm>
        </p:spPr>
        <p:txBody>
          <a:bodyPr>
            <a:normAutofit/>
          </a:bodyPr>
          <a:p>
            <a:r>
              <a:rPr lang="en-US" sz="4000" dirty="0"/>
              <a:t>Continous Integration and Delivery </a:t>
            </a:r>
            <a:endParaRPr lang="en-US" sz="4000" dirty="0"/>
          </a:p>
        </p:txBody>
      </p:sp>
      <p:sp>
        <p:nvSpPr>
          <p:cNvPr id="58" name="Text Box 57"/>
          <p:cNvSpPr txBox="1"/>
          <p:nvPr/>
        </p:nvSpPr>
        <p:spPr>
          <a:xfrm>
            <a:off x="8096885" y="2393950"/>
            <a:ext cx="875665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Ansible</a:t>
            </a:r>
            <a:endParaRPr lang="en-US" sz="1600"/>
          </a:p>
        </p:txBody>
      </p:sp>
      <p:sp>
        <p:nvSpPr>
          <p:cNvPr id="59" name="Text Box 58"/>
          <p:cNvSpPr txBox="1"/>
          <p:nvPr/>
        </p:nvSpPr>
        <p:spPr>
          <a:xfrm>
            <a:off x="80010" y="2429510"/>
            <a:ext cx="875665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GitLab</a:t>
            </a:r>
            <a:endParaRPr lang="en-US" sz="1600"/>
          </a:p>
        </p:txBody>
      </p:sp>
      <p:sp>
        <p:nvSpPr>
          <p:cNvPr id="60" name="Text Box 59"/>
          <p:cNvSpPr txBox="1"/>
          <p:nvPr/>
        </p:nvSpPr>
        <p:spPr>
          <a:xfrm>
            <a:off x="1752600" y="1456055"/>
            <a:ext cx="875665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Jenkins</a:t>
            </a:r>
            <a:endParaRPr lang="en-US" sz="1600"/>
          </a:p>
        </p:txBody>
      </p:sp>
      <p:sp>
        <p:nvSpPr>
          <p:cNvPr id="61" name="Text Box 60"/>
          <p:cNvSpPr txBox="1"/>
          <p:nvPr/>
        </p:nvSpPr>
        <p:spPr>
          <a:xfrm>
            <a:off x="5997575" y="1284605"/>
            <a:ext cx="1068705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Seleinium</a:t>
            </a:r>
            <a:endParaRPr lang="en-US" sz="1600"/>
          </a:p>
        </p:txBody>
      </p:sp>
      <p:graphicFrame>
        <p:nvGraphicFramePr>
          <p:cNvPr id="62" name="Object 61"/>
          <p:cNvGraphicFramePr/>
          <p:nvPr/>
        </p:nvGraphicFramePr>
        <p:xfrm>
          <a:off x="1866265" y="4864100"/>
          <a:ext cx="1156335" cy="946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" name="" r:id="rId19" imgW="1381125" imgH="1171575" progId="Paint.Picture">
                  <p:embed/>
                </p:oleObj>
              </mc:Choice>
              <mc:Fallback>
                <p:oleObj name="" r:id="rId19" imgW="1381125" imgH="1171575" progId="Paint.Picture">
                  <p:embed/>
                  <p:pic>
                    <p:nvPicPr>
                      <p:cNvPr id="0" name="Picture 39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66265" y="4864100"/>
                        <a:ext cx="1156335" cy="946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/>
          <p:nvPr/>
        </p:nvGraphicFramePr>
        <p:xfrm>
          <a:off x="299085" y="4949825"/>
          <a:ext cx="1007745" cy="775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" name="" r:id="rId21" imgW="1219200" imgH="1000125" progId="Paint.Picture">
                  <p:embed/>
                </p:oleObj>
              </mc:Choice>
              <mc:Fallback>
                <p:oleObj name="" r:id="rId21" imgW="1219200" imgH="1000125" progId="Paint.Picture">
                  <p:embed/>
                  <p:pic>
                    <p:nvPicPr>
                      <p:cNvPr id="0" name="Picture 34"/>
                      <p:cNvPicPr/>
                      <p:nvPr/>
                    </p:nvPicPr>
                    <p:blipFill>
                      <a:blip r:embed="rId22"/>
                    </p:blipFill>
                    <p:spPr>
                      <a:xfrm>
                        <a:off x="299085" y="4949825"/>
                        <a:ext cx="1007745" cy="775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 Box 65"/>
          <p:cNvSpPr txBox="1"/>
          <p:nvPr/>
        </p:nvSpPr>
        <p:spPr>
          <a:xfrm>
            <a:off x="-566420" y="5725160"/>
            <a:ext cx="2977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Operations</a:t>
            </a:r>
            <a:endParaRPr lang="en-US"/>
          </a:p>
        </p:txBody>
      </p:sp>
      <p:cxnSp>
        <p:nvCxnSpPr>
          <p:cNvPr id="67" name="Straight Arrow Connector 66"/>
          <p:cNvCxnSpPr>
            <a:endCxn id="62" idx="1"/>
          </p:cNvCxnSpPr>
          <p:nvPr/>
        </p:nvCxnSpPr>
        <p:spPr>
          <a:xfrm flipV="1">
            <a:off x="1306830" y="5325110"/>
            <a:ext cx="559435" cy="1333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4057650" y="6076950"/>
            <a:ext cx="7620" cy="38100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2514600" y="6457950"/>
            <a:ext cx="5943600" cy="635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514600" y="5702300"/>
            <a:ext cx="0" cy="76200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7705090" y="6076950"/>
            <a:ext cx="7620" cy="38100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5876290" y="6076950"/>
            <a:ext cx="7620" cy="38100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Box 75"/>
          <p:cNvSpPr txBox="1"/>
          <p:nvPr/>
        </p:nvSpPr>
        <p:spPr>
          <a:xfrm>
            <a:off x="2006600" y="4612005"/>
            <a:ext cx="875665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Ansible</a:t>
            </a:r>
            <a:endParaRPr lang="en-US" sz="1600"/>
          </a:p>
        </p:txBody>
      </p:sp>
      <p:sp>
        <p:nvSpPr>
          <p:cNvPr id="77" name="Text Box 76"/>
          <p:cNvSpPr txBox="1"/>
          <p:nvPr/>
        </p:nvSpPr>
        <p:spPr>
          <a:xfrm>
            <a:off x="955675" y="4243705"/>
            <a:ext cx="2977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Provisioning</a:t>
            </a:r>
            <a:endParaRPr lang="en-US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devops-flow-char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655" y="581025"/>
            <a:ext cx="9076690" cy="51371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Technical Transition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227570" cy="4526280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Common Code For All Clients</a:t>
            </a:r>
            <a:endParaRPr lang="en-US" sz="2400"/>
          </a:p>
          <a:p>
            <a:pPr marL="342900" lvl="8" indent="-342900" algn="l">
              <a:buChar char="•"/>
            </a:pPr>
            <a:r>
              <a:rPr lang="en-US" sz="2400">
                <a:sym typeface="+mn-ea"/>
              </a:rPr>
              <a:t>Behavior Driven Development (BDD)</a:t>
            </a:r>
            <a:r>
              <a:rPr lang="en-US" sz="2400"/>
              <a:t>	</a:t>
            </a:r>
            <a:endParaRPr lang="en-US" sz="2400"/>
          </a:p>
          <a:p>
            <a:pPr marL="342900" lvl="8" indent="-342900" algn="l">
              <a:buChar char="•"/>
            </a:pPr>
            <a:r>
              <a:rPr lang="en-US" sz="2400"/>
              <a:t>Test Driven Devlopment (TDD)</a:t>
            </a:r>
            <a:endParaRPr lang="en-US" sz="2400"/>
          </a:p>
          <a:p>
            <a:r>
              <a:rPr lang="en-US" sz="2400"/>
              <a:t>Automated Provisioning </a:t>
            </a:r>
            <a:endParaRPr lang="en-US" sz="2400"/>
          </a:p>
          <a:p>
            <a:r>
              <a:rPr lang="en-US" sz="2400"/>
              <a:t>Data Base Versioning</a:t>
            </a:r>
            <a:endParaRPr lang="en-US" sz="2400"/>
          </a:p>
          <a:p>
            <a:r>
              <a:rPr lang="en-US" sz="2400"/>
              <a:t>Build Automation</a:t>
            </a:r>
            <a:endParaRPr lang="en-US" sz="2400"/>
          </a:p>
          <a:p>
            <a:r>
              <a:rPr lang="en-US" sz="2400"/>
              <a:t>Artifact Management</a:t>
            </a:r>
            <a:endParaRPr lang="en-US" sz="2400"/>
          </a:p>
          <a:p>
            <a:r>
              <a:rPr lang="en-US" sz="2400"/>
              <a:t>Automated Deployment on QA </a:t>
            </a:r>
            <a:endParaRPr lang="en-US" sz="2400"/>
          </a:p>
          <a:p>
            <a:r>
              <a:rPr lang="en-US" sz="2400"/>
              <a:t>Automated Functuional Testing</a:t>
            </a:r>
            <a:endParaRPr lang="en-US" sz="2400"/>
          </a:p>
          <a:p>
            <a:r>
              <a:rPr lang="en-US" sz="2400"/>
              <a:t>Efficient Application Monitoring</a:t>
            </a:r>
            <a:endParaRPr lang="en-US" sz="24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 </a:t>
            </a: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5527315" y="4495800"/>
            <a:ext cx="1254485" cy="828570"/>
            <a:chOff x="5569424" y="2286000"/>
            <a:chExt cx="2964976" cy="2128965"/>
          </a:xfrm>
        </p:grpSpPr>
        <p:pic>
          <p:nvPicPr>
            <p:cNvPr id="50" name="Picture 3" descr="C:\Users\Abhishek Kumbhat\Desktop\GST Presentation\resources\android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424" y="3228975"/>
              <a:ext cx="2964976" cy="1185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C:\Users\Abhishek Kumbhat\Desktop\GST Presentation\resources\app stor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0408" y="2286000"/>
              <a:ext cx="2773377" cy="960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2" descr="C:\Users\Abhishek Kumbhat\Desktop\GST Presentation\resources\eL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19316"/>
            <a:ext cx="3115360" cy="5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 bwMode="auto">
          <a:xfrm>
            <a:off x="-381000" y="-174008"/>
            <a:ext cx="9805920" cy="817484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Book Antiqua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" y="8692"/>
            <a:ext cx="89916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800" dirty="0" smtClean="0">
                <a:solidFill>
                  <a:schemeClr val="bg1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Tech Architecture</a:t>
            </a:r>
            <a:endParaRPr lang="en-US" sz="3800" dirty="0">
              <a:solidFill>
                <a:schemeClr val="bg1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286000" y="5562600"/>
            <a:ext cx="1961319" cy="8382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cs typeface="Aharoni" panose="02010803020104030203"/>
              </a:rPr>
              <a:t>Skill Lotto’s  </a:t>
            </a:r>
            <a:endParaRPr lang="en-US" sz="2400" b="1" dirty="0" smtClean="0">
              <a:solidFill>
                <a:schemeClr val="bg1"/>
              </a:solidFill>
              <a:cs typeface="Aharoni" panose="02010803020104030203"/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cs typeface="Aharoni" panose="02010803020104030203"/>
              </a:rPr>
              <a:t>Own Portal</a:t>
            </a:r>
            <a:endParaRPr lang="en-US" sz="2400" b="1" dirty="0">
              <a:solidFill>
                <a:schemeClr val="bg1"/>
              </a:solidFill>
              <a:cs typeface="Aharoni" panose="02010803020104030203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786345" y="5562600"/>
            <a:ext cx="1976655" cy="8382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cs typeface="Aharoni" panose="02010803020104030203"/>
              </a:rPr>
              <a:t>ASPs</a:t>
            </a:r>
            <a:endParaRPr lang="en-US" sz="3200" b="1" dirty="0" smtClean="0">
              <a:solidFill>
                <a:schemeClr val="bg1"/>
              </a:solidFill>
              <a:cs typeface="Aharoni" panose="02010803020104030203"/>
            </a:endParaRP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cs typeface="Aharoni" panose="02010803020104030203"/>
              </a:rPr>
              <a:t>Any Third Party</a:t>
            </a:r>
            <a:endParaRPr lang="en-US" sz="2000" b="1" dirty="0">
              <a:solidFill>
                <a:schemeClr val="bg1"/>
              </a:solidFill>
              <a:cs typeface="Aharoni" panose="02010803020104030203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44597" y="3239869"/>
            <a:ext cx="166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Encrypted APIs </a:t>
            </a:r>
            <a:endParaRPr lang="en-US" b="1" dirty="0" smtClean="0"/>
          </a:p>
          <a:p>
            <a:r>
              <a:rPr lang="en-US" b="1" dirty="0" smtClean="0"/>
              <a:t>Published</a:t>
            </a:r>
            <a:endParaRPr lang="en-US" b="1" dirty="0"/>
          </a:p>
        </p:txBody>
      </p:sp>
      <p:pic>
        <p:nvPicPr>
          <p:cNvPr id="1026" name="Picture 2" descr="C:\Users\Abhishek Kumbhat\Desktop\GST Presentation\resources\voltage-technology-page-integrated-encryption-page-nav-icon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1" t="14445" r="18961" b="18955"/>
          <a:stretch>
            <a:fillRect/>
          </a:stretch>
        </p:blipFill>
        <p:spPr bwMode="auto">
          <a:xfrm>
            <a:off x="7010400" y="3383870"/>
            <a:ext cx="516950" cy="53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3964484" y="1738880"/>
            <a:ext cx="2960226" cy="11430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cs typeface="Aharoni" panose="02010803020104030203"/>
              </a:rPr>
              <a:t>GSP</a:t>
            </a:r>
            <a:endParaRPr lang="en-US" sz="3600" b="1" dirty="0" smtClean="0">
              <a:solidFill>
                <a:schemeClr val="bg1"/>
              </a:solidFill>
              <a:cs typeface="Aharoni" panose="02010803020104030203"/>
            </a:endParaRP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cs typeface="Aharoni" panose="02010803020104030203"/>
              </a:rPr>
              <a:t>Core Transaction Engine</a:t>
            </a:r>
            <a:endParaRPr lang="en-US" sz="2000" b="1" dirty="0">
              <a:solidFill>
                <a:schemeClr val="bg1"/>
              </a:solidFill>
              <a:cs typeface="Aharoni" panose="02010803020104030203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87823" y="1136858"/>
            <a:ext cx="2590800" cy="91478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cs typeface="Aharoni" panose="02010803020104030203"/>
              </a:rPr>
              <a:t>Version</a:t>
            </a:r>
            <a:endParaRPr lang="en-US" sz="3200" b="1" dirty="0" smtClean="0">
              <a:solidFill>
                <a:schemeClr val="bg1"/>
              </a:solidFill>
              <a:cs typeface="Aharoni" panose="02010803020104030203"/>
            </a:endParaRP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cs typeface="Aharoni" panose="02010803020104030203"/>
              </a:rPr>
              <a:t>Control</a:t>
            </a:r>
            <a:endParaRPr lang="en-US" sz="2000" b="1" dirty="0">
              <a:solidFill>
                <a:schemeClr val="bg1"/>
              </a:solidFill>
              <a:cs typeface="Aharoni" panose="02010803020104030203"/>
            </a:endParaRPr>
          </a:p>
        </p:txBody>
      </p:sp>
      <p:cxnSp>
        <p:nvCxnSpPr>
          <p:cNvPr id="44" name="Elbow Connector 43"/>
          <p:cNvCxnSpPr>
            <a:stCxn id="34" idx="3"/>
          </p:cNvCxnSpPr>
          <p:nvPr/>
        </p:nvCxnSpPr>
        <p:spPr>
          <a:xfrm>
            <a:off x="2978623" y="1594251"/>
            <a:ext cx="985861" cy="544965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416255" y="2405154"/>
            <a:ext cx="2583977" cy="91478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cs typeface="Aharoni" panose="02010803020104030203"/>
              </a:rPr>
              <a:t>GSP</a:t>
            </a:r>
            <a:endParaRPr lang="en-US" sz="3200" b="1" dirty="0" smtClean="0">
              <a:solidFill>
                <a:schemeClr val="bg1"/>
              </a:solidFill>
              <a:cs typeface="Aharoni" panose="02010803020104030203"/>
            </a:endParaRP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cs typeface="Aharoni" panose="02010803020104030203"/>
              </a:rPr>
              <a:t>Log Monitoring &amp; Analytics</a:t>
            </a:r>
            <a:endParaRPr lang="en-US" sz="1600" b="1" dirty="0">
              <a:solidFill>
                <a:schemeClr val="bg1"/>
              </a:solidFill>
              <a:cs typeface="Aharoni" panose="02010803020104030203"/>
            </a:endParaRPr>
          </a:p>
        </p:txBody>
      </p:sp>
      <p:cxnSp>
        <p:nvCxnSpPr>
          <p:cNvPr id="54" name="Elbow Connector 53"/>
          <p:cNvCxnSpPr>
            <a:endCxn id="49" idx="3"/>
          </p:cNvCxnSpPr>
          <p:nvPr/>
        </p:nvCxnSpPr>
        <p:spPr>
          <a:xfrm rot="10800000" flipV="1">
            <a:off x="3000232" y="2580491"/>
            <a:ext cx="964252" cy="282055"/>
          </a:xfrm>
          <a:prstGeom prst="bentConnector3">
            <a:avLst>
              <a:gd name="adj1" fmla="val 50000"/>
            </a:avLst>
          </a:prstGeom>
          <a:ln w="34925">
            <a:solidFill>
              <a:schemeClr val="tx1">
                <a:lumMod val="65000"/>
                <a:lumOff val="35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4246906" y="3098554"/>
            <a:ext cx="1143610" cy="718720"/>
            <a:chOff x="3656990" y="4996280"/>
            <a:chExt cx="1690362" cy="1095624"/>
          </a:xfrm>
        </p:grpSpPr>
        <p:pic>
          <p:nvPicPr>
            <p:cNvPr id="1032" name="Picture 8" descr="C:\Users\Abhishek Kumbhat\Desktop\GST Presentation\resources\apiary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990" y="5584520"/>
              <a:ext cx="1682496" cy="507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C:\Users\Abhishek Kumbhat\Desktop\GST Presentation\resources\Group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2" t="21590" r="10384" b="24695"/>
            <a:stretch>
              <a:fillRect/>
            </a:stretch>
          </p:blipFill>
          <p:spPr bwMode="auto">
            <a:xfrm>
              <a:off x="3657600" y="4996280"/>
              <a:ext cx="1689752" cy="587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Rounded Rectangle 74"/>
          <p:cNvSpPr/>
          <p:nvPr/>
        </p:nvSpPr>
        <p:spPr>
          <a:xfrm>
            <a:off x="152400" y="5562600"/>
            <a:ext cx="1709797" cy="8382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cs typeface="Aharoni" panose="02010803020104030203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516324" y="5620653"/>
            <a:ext cx="1007676" cy="745039"/>
            <a:chOff x="814301" y="5620653"/>
            <a:chExt cx="1007676" cy="745039"/>
          </a:xfrm>
        </p:grpSpPr>
        <p:pic>
          <p:nvPicPr>
            <p:cNvPr id="1035" name="Picture 11" descr="C:\Users\Abhishek Kumbhat\Desktop\GST Presentation\resources\pas-blue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301" y="5620653"/>
              <a:ext cx="622239" cy="622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/>
            <p:cNvSpPr txBox="1"/>
            <p:nvPr/>
          </p:nvSpPr>
          <p:spPr>
            <a:xfrm>
              <a:off x="1095584" y="5719361"/>
              <a:ext cx="7263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i="1" dirty="0">
                  <a:solidFill>
                    <a:schemeClr val="bg1"/>
                  </a:solidFill>
                  <a:cs typeface="Aharoni" panose="02010803020104030203"/>
                </a:rPr>
                <a:t>AS</a:t>
              </a:r>
              <a:endParaRPr lang="en-US" sz="3600" b="1" i="1" dirty="0">
                <a:solidFill>
                  <a:schemeClr val="bg1"/>
                </a:solidFill>
                <a:cs typeface="Aharoni" panose="02010803020104030203"/>
              </a:endParaRPr>
            </a:p>
          </p:txBody>
        </p:sp>
      </p:grpSp>
      <p:cxnSp>
        <p:nvCxnSpPr>
          <p:cNvPr id="87" name="Elbow Connector 86"/>
          <p:cNvCxnSpPr>
            <a:stCxn id="33" idx="0"/>
            <a:endCxn id="27" idx="2"/>
          </p:cNvCxnSpPr>
          <p:nvPr/>
        </p:nvCxnSpPr>
        <p:spPr>
          <a:xfrm rot="16200000" flipV="1">
            <a:off x="5269275" y="3057202"/>
            <a:ext cx="2680720" cy="2330076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4577915" y="5562600"/>
            <a:ext cx="1899085" cy="8382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cs typeface="Aharoni" panose="02010803020104030203"/>
              </a:rPr>
              <a:t>Skill Lotto’s  </a:t>
            </a:r>
            <a:endParaRPr lang="en-US" sz="2400" b="1" dirty="0" smtClean="0">
              <a:solidFill>
                <a:schemeClr val="bg1"/>
              </a:solidFill>
              <a:cs typeface="Aharoni" panose="02010803020104030203"/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cs typeface="Aharoni" panose="02010803020104030203"/>
              </a:rPr>
              <a:t>Mobile App</a:t>
            </a:r>
            <a:endParaRPr lang="en-US" sz="2400" b="1" dirty="0">
              <a:solidFill>
                <a:schemeClr val="bg1"/>
              </a:solidFill>
              <a:cs typeface="Aharoni" panose="02010803020104030203"/>
            </a:endParaRPr>
          </a:p>
        </p:txBody>
      </p:sp>
      <p:cxnSp>
        <p:nvCxnSpPr>
          <p:cNvPr id="98" name="Elbow Connector 97"/>
          <p:cNvCxnSpPr>
            <a:stCxn id="32" idx="0"/>
            <a:endCxn id="27" idx="2"/>
          </p:cNvCxnSpPr>
          <p:nvPr/>
        </p:nvCxnSpPr>
        <p:spPr>
          <a:xfrm rot="5400000" flipH="1" flipV="1">
            <a:off x="3015268" y="3133272"/>
            <a:ext cx="2680720" cy="2177937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stCxn id="91" idx="0"/>
            <a:endCxn id="27" idx="2"/>
          </p:cNvCxnSpPr>
          <p:nvPr/>
        </p:nvCxnSpPr>
        <p:spPr>
          <a:xfrm rot="16200000" flipV="1">
            <a:off x="4145668" y="4180809"/>
            <a:ext cx="2680720" cy="82861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Skill Lotto Solutions Pvt. Ltd.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010400" y="1187668"/>
            <a:ext cx="1934308" cy="1789127"/>
            <a:chOff x="7052052" y="1443459"/>
            <a:chExt cx="1934308" cy="1789127"/>
          </a:xfrm>
        </p:grpSpPr>
        <p:pic>
          <p:nvPicPr>
            <p:cNvPr id="1027" name="Picture 3" descr="C:\Users\Abhishek Kumbhat\Desktop\GST Presentation\resources\MySQL.svg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5342" y="2155542"/>
              <a:ext cx="927954" cy="479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Abhishek Kumbhat\Desktop\GST Presentation\resources\jboss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1524000"/>
              <a:ext cx="1054077" cy="613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5" descr="C:\Users\Abhishek Kumbhat\Desktop\GST Presentation\resources\Java_programming_language_logo.svg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161" y="1443459"/>
              <a:ext cx="609600" cy="1137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C:\Users\Abhishek Kumbhat\Desktop\GST Presentation\resources\spring-by-pivotal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052" y="2603936"/>
              <a:ext cx="1934308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7" descr="C:\Users\Abhishek Kumbhat\Desktop\GST Presentation\resources\javafx_logo_color_1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6" t="5213" r="8334" b="15300"/>
          <a:stretch>
            <a:fillRect/>
          </a:stretch>
        </p:blipFill>
        <p:spPr bwMode="auto">
          <a:xfrm>
            <a:off x="1007298" y="4632434"/>
            <a:ext cx="1048306" cy="7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Elbow Connector 62"/>
          <p:cNvCxnSpPr>
            <a:stCxn id="75" idx="0"/>
            <a:endCxn id="27" idx="2"/>
          </p:cNvCxnSpPr>
          <p:nvPr/>
        </p:nvCxnSpPr>
        <p:spPr>
          <a:xfrm rot="5400000" flipH="1" flipV="1">
            <a:off x="1885588" y="2003591"/>
            <a:ext cx="2680720" cy="4437298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8" descr="C:\Users\Abhishek Kumbhat\Desktop\GST Presentation\resources\laravel-logo-big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8" t="13667" r="28476" b="8524"/>
          <a:stretch>
            <a:fillRect/>
          </a:stretch>
        </p:blipFill>
        <p:spPr bwMode="auto">
          <a:xfrm>
            <a:off x="3347362" y="4419600"/>
            <a:ext cx="738536" cy="86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C:\Users\Abhishek Kumbhat\Desktop\GST Presentation\resources\download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" t="1781" r="5351" b="30677"/>
          <a:stretch>
            <a:fillRect/>
          </a:stretch>
        </p:blipFill>
        <p:spPr bwMode="auto">
          <a:xfrm>
            <a:off x="8534400" y="-183"/>
            <a:ext cx="609600" cy="64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15984" y="5496497"/>
            <a:ext cx="1082188" cy="522507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965"/>
            <a:r>
              <a:rPr lang="en-US" sz="1465" dirty="0">
                <a:solidFill>
                  <a:prstClr val="black"/>
                </a:solidFill>
                <a:latin typeface="Calibri" panose="020F0502020204030204" charset="0"/>
              </a:rPr>
              <a:t>Version Control</a:t>
            </a:r>
            <a:endParaRPr lang="en-US" sz="1465" dirty="0">
              <a:solidFill>
                <a:prstClr val="black"/>
              </a:solidFill>
              <a:latin typeface="Calibri" panose="020F0502020204030204" charset="0"/>
            </a:endParaRPr>
          </a:p>
        </p:txBody>
      </p:sp>
      <p:sp>
        <p:nvSpPr>
          <p:cNvPr id="9" name="Left-Right Arrow 8"/>
          <p:cNvSpPr/>
          <p:nvPr/>
        </p:nvSpPr>
        <p:spPr>
          <a:xfrm>
            <a:off x="391795" y="4840605"/>
            <a:ext cx="1724025" cy="133985"/>
          </a:xfrm>
          <a:prstGeom prst="leftRightArrow">
            <a:avLst>
              <a:gd name="adj1" fmla="val 67430"/>
              <a:gd name="adj2" fmla="val 41285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08965"/>
            <a:endParaRPr lang="en-US" sz="1600" dirty="0">
              <a:solidFill>
                <a:srgbClr val="231F20"/>
              </a:solidFill>
              <a:latin typeface="Calibri" panose="020F050202020403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05037" y="5480706"/>
            <a:ext cx="1098938" cy="728086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965"/>
            <a:r>
              <a:rPr lang="en-US" sz="1465" dirty="0">
                <a:solidFill>
                  <a:prstClr val="black"/>
                </a:solidFill>
                <a:latin typeface="Calibri" panose="020F0502020204030204" charset="0"/>
              </a:rPr>
              <a:t>Continuous Integration</a:t>
            </a:r>
            <a:endParaRPr lang="en-US" sz="1465" dirty="0">
              <a:solidFill>
                <a:prstClr val="black"/>
              </a:solidFill>
              <a:latin typeface="Calibri" panose="020F0502020204030204" charset="0"/>
            </a:endParaRPr>
          </a:p>
          <a:p>
            <a:pPr algn="ctr" defTabSz="608965"/>
            <a:r>
              <a:rPr lang="en-US" sz="1465" dirty="0" smtClean="0">
                <a:solidFill>
                  <a:prstClr val="black"/>
                </a:solidFill>
                <a:latin typeface="Calibri" panose="020F0502020204030204" charset="0"/>
              </a:rPr>
              <a:t>Server</a:t>
            </a:r>
            <a:endParaRPr lang="en-US" sz="1465" dirty="0">
              <a:solidFill>
                <a:prstClr val="black"/>
              </a:solidFill>
              <a:latin typeface="Calibri" panose="020F0502020204030204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4259320" y="4840333"/>
            <a:ext cx="667848" cy="475333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965"/>
            <a:endParaRPr lang="en-US" sz="1350">
              <a:solidFill>
                <a:srgbClr val="205182"/>
              </a:solidFill>
              <a:latin typeface="Calibri" panose="020F050202020403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713" y="3956435"/>
            <a:ext cx="505438" cy="9370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80" y="4231329"/>
            <a:ext cx="505438" cy="9370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13" y="4893500"/>
            <a:ext cx="501526" cy="929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7653123" y="5956537"/>
            <a:ext cx="1141704" cy="63730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965"/>
            <a:r>
              <a:rPr lang="en-US" sz="1465" dirty="0">
                <a:solidFill>
                  <a:prstClr val="black"/>
                </a:solidFill>
                <a:latin typeface="Calibri" panose="020F0502020204030204" charset="0"/>
              </a:rPr>
              <a:t>Target Servers</a:t>
            </a:r>
            <a:endParaRPr lang="en-US" sz="1465" dirty="0">
              <a:solidFill>
                <a:prstClr val="black"/>
              </a:solidFill>
              <a:latin typeface="Calibri" panose="020F0502020204030204" charset="0"/>
            </a:endParaRPr>
          </a:p>
          <a:p>
            <a:pPr algn="ctr" defTabSz="608965"/>
            <a:r>
              <a:rPr lang="en-US" sz="1200" dirty="0">
                <a:solidFill>
                  <a:prstClr val="black"/>
                </a:solidFill>
                <a:latin typeface="Calibri" panose="020F0502020204030204" charset="0"/>
              </a:rPr>
              <a:t>(QA, Staging)</a:t>
            </a:r>
            <a:endParaRPr lang="en-US" sz="1200" dirty="0">
              <a:solidFill>
                <a:prstClr val="black"/>
              </a:solidFill>
              <a:latin typeface="Calibri" panose="020F0502020204030204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7087693" y="4843125"/>
            <a:ext cx="722379" cy="475333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965"/>
            <a:endParaRPr lang="en-US" sz="1350">
              <a:solidFill>
                <a:srgbClr val="205182"/>
              </a:solidFill>
              <a:latin typeface="Calibri" panose="020F0502020204030204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615820" y="4840333"/>
            <a:ext cx="672581" cy="475333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965"/>
            <a:endParaRPr lang="en-US" sz="1350">
              <a:solidFill>
                <a:srgbClr val="205182"/>
              </a:solidFill>
              <a:latin typeface="Calibri" panose="020F050202020403020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16731" y="2679700"/>
            <a:ext cx="1604963" cy="1334537"/>
            <a:chOff x="1786560" y="2334096"/>
            <a:chExt cx="1872208" cy="1635096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1" name="Rounded Rectangular Callout 20"/>
            <p:cNvSpPr/>
            <p:nvPr/>
          </p:nvSpPr>
          <p:spPr>
            <a:xfrm>
              <a:off x="1786560" y="2334096"/>
              <a:ext cx="1872208" cy="1564760"/>
            </a:xfrm>
            <a:prstGeom prst="wedgeRoundRectCallout">
              <a:avLst>
                <a:gd name="adj1" fmla="val 52469"/>
                <a:gd name="adj2" fmla="val 75642"/>
                <a:gd name="adj3" fmla="val 16667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08965"/>
              <a:r>
                <a:rPr lang="en-US" sz="1600" b="1" dirty="0">
                  <a:solidFill>
                    <a:srgbClr val="231F20"/>
                  </a:solidFill>
                  <a:latin typeface="Calibri" panose="020F0502020204030204" charset="0"/>
                </a:rPr>
                <a:t>Versioning</a:t>
              </a:r>
              <a:endParaRPr lang="en-US" sz="1600" b="1" dirty="0">
                <a:solidFill>
                  <a:srgbClr val="231F20"/>
                </a:solidFill>
                <a:latin typeface="Calibri" panose="020F0502020204030204" charset="0"/>
              </a:endParaRP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1856807" y="2649367"/>
              <a:ext cx="1108400" cy="131982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 defTabSz="608965">
                <a:buFontTx/>
                <a:buChar char="-"/>
              </a:pPr>
              <a:r>
                <a:rPr lang="en-US" sz="1600" dirty="0">
                  <a:solidFill>
                    <a:srgbClr val="231F20"/>
                  </a:solidFill>
                  <a:latin typeface="Calibri" panose="020F0502020204030204" charset="0"/>
                </a:rPr>
                <a:t>Code</a:t>
              </a:r>
              <a:endParaRPr lang="en-US" sz="1600" dirty="0">
                <a:solidFill>
                  <a:srgbClr val="231F20"/>
                </a:solidFill>
                <a:latin typeface="Calibri" panose="020F0502020204030204" charset="0"/>
              </a:endParaRPr>
            </a:p>
            <a:p>
              <a:pPr marL="285750" indent="-285750" defTabSz="608965">
                <a:buFontTx/>
                <a:buChar char="-"/>
              </a:pPr>
              <a:r>
                <a:rPr lang="en-US" sz="1600" dirty="0">
                  <a:solidFill>
                    <a:srgbClr val="231F20"/>
                  </a:solidFill>
                  <a:latin typeface="Calibri" panose="020F0502020204030204" charset="0"/>
                </a:rPr>
                <a:t>Database</a:t>
              </a:r>
              <a:endParaRPr lang="en-US" sz="1600" dirty="0">
                <a:solidFill>
                  <a:srgbClr val="231F20"/>
                </a:solidFill>
                <a:latin typeface="Calibri" panose="020F0502020204030204" charset="0"/>
              </a:endParaRPr>
            </a:p>
            <a:p>
              <a:pPr marL="285750" indent="-285750" defTabSz="608965">
                <a:buFontTx/>
                <a:buChar char="-"/>
              </a:pPr>
              <a:endParaRPr lang="en-US" sz="1600" dirty="0">
                <a:solidFill>
                  <a:srgbClr val="231F20"/>
                </a:solidFill>
                <a:latin typeface="Calibri" panose="020F0502020204030204" charset="0"/>
              </a:endParaRPr>
            </a:p>
          </p:txBody>
        </p:sp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Product Delievery Model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702" y="4487290"/>
            <a:ext cx="535526" cy="992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588" y="4487290"/>
            <a:ext cx="535526" cy="992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Rectangle 28"/>
          <p:cNvSpPr/>
          <p:nvPr/>
        </p:nvSpPr>
        <p:spPr>
          <a:xfrm>
            <a:off x="6104403" y="5496581"/>
            <a:ext cx="1098938" cy="728086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965"/>
            <a:r>
              <a:rPr lang="en-US" sz="1465" dirty="0" smtClean="0">
                <a:solidFill>
                  <a:prstClr val="black"/>
                </a:solidFill>
                <a:latin typeface="Calibri" panose="020F0502020204030204" charset="0"/>
              </a:rPr>
              <a:t>Deploy</a:t>
            </a:r>
            <a:endParaRPr lang="en-US" sz="1465" dirty="0">
              <a:solidFill>
                <a:prstClr val="black"/>
              </a:solidFill>
              <a:latin typeface="Calibri" panose="020F0502020204030204" charset="0"/>
            </a:endParaRPr>
          </a:p>
          <a:p>
            <a:pPr algn="ctr" defTabSz="608965"/>
            <a:r>
              <a:rPr lang="en-US" sz="1465" dirty="0" smtClean="0">
                <a:solidFill>
                  <a:prstClr val="black"/>
                </a:solidFill>
                <a:latin typeface="Calibri" panose="020F0502020204030204" charset="0"/>
              </a:rPr>
              <a:t>Server</a:t>
            </a:r>
            <a:endParaRPr lang="en-US" sz="1465" dirty="0">
              <a:solidFill>
                <a:prstClr val="black"/>
              </a:solidFill>
              <a:latin typeface="Calibri" panose="020F0502020204030204" charset="0"/>
            </a:endParaRPr>
          </a:p>
        </p:txBody>
      </p:sp>
      <p:sp>
        <p:nvSpPr>
          <p:cNvPr id="22" name="TextBox 2"/>
          <p:cNvSpPr txBox="1"/>
          <p:nvPr/>
        </p:nvSpPr>
        <p:spPr>
          <a:xfrm rot="19590365">
            <a:off x="5093561" y="481101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Verdana" panose="020B0604030504040204"/>
                <a:cs typeface="Verdana" panose="020B0604030504040204"/>
              </a:rPr>
              <a:t>AT</a:t>
            </a:r>
            <a:endParaRPr lang="en-US" b="1" dirty="0" smtClean="0"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7" name="TextBox 26"/>
          <p:cNvSpPr txBox="1"/>
          <p:nvPr/>
        </p:nvSpPr>
        <p:spPr>
          <a:xfrm rot="19590365">
            <a:off x="6539676" y="479935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Verdana" panose="020B0604030504040204"/>
                <a:cs typeface="Verdana" panose="020B0604030504040204"/>
              </a:rPr>
              <a:t>D</a:t>
            </a:r>
            <a:endParaRPr lang="en-US" b="1" dirty="0" smtClean="0"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2" name="TextBox 2"/>
          <p:cNvSpPr txBox="1"/>
          <p:nvPr/>
        </p:nvSpPr>
        <p:spPr>
          <a:xfrm rot="19590365">
            <a:off x="3621391" y="4848675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Verdana" panose="020B0604030504040204"/>
                <a:cs typeface="Verdana" panose="020B0604030504040204"/>
              </a:rPr>
              <a:t>CI</a:t>
            </a:r>
            <a:endParaRPr lang="en-US" b="1" dirty="0" smtClean="0"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48519" y="5480071"/>
            <a:ext cx="1098938" cy="728086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965"/>
            <a:r>
              <a:rPr lang="en-US" sz="1465" dirty="0" smtClean="0">
                <a:solidFill>
                  <a:prstClr val="black"/>
                </a:solidFill>
                <a:latin typeface="Calibri" panose="020F0502020204030204" charset="0"/>
              </a:rPr>
              <a:t>Automation Test</a:t>
            </a:r>
            <a:endParaRPr lang="en-US" sz="1465" dirty="0">
              <a:solidFill>
                <a:prstClr val="black"/>
              </a:solidFill>
              <a:latin typeface="Calibri" panose="020F0502020204030204" charset="0"/>
            </a:endParaRPr>
          </a:p>
          <a:p>
            <a:pPr algn="ctr" defTabSz="608965"/>
            <a:r>
              <a:rPr lang="en-US" sz="1465" dirty="0" smtClean="0">
                <a:solidFill>
                  <a:prstClr val="black"/>
                </a:solidFill>
                <a:latin typeface="Calibri" panose="020F0502020204030204" charset="0"/>
              </a:rPr>
              <a:t>Server</a:t>
            </a:r>
            <a:endParaRPr lang="en-US" sz="1465" dirty="0">
              <a:solidFill>
                <a:prstClr val="black"/>
              </a:solidFill>
              <a:latin typeface="Calibri" panose="020F0502020204030204" charset="0"/>
            </a:endParaRPr>
          </a:p>
        </p:txBody>
      </p:sp>
      <p:sp>
        <p:nvSpPr>
          <p:cNvPr id="36" name="TextBox 2"/>
          <p:cNvSpPr txBox="1"/>
          <p:nvPr/>
        </p:nvSpPr>
        <p:spPr>
          <a:xfrm rot="19590365">
            <a:off x="6531821" y="485165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Verdana" panose="020B0604030504040204"/>
                <a:cs typeface="Verdana" panose="020B0604030504040204"/>
              </a:rPr>
              <a:t>D</a:t>
            </a:r>
            <a:endParaRPr lang="en-US" b="1" dirty="0" smtClean="0"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37" name="Picture 36" descr="http://hybridclaims.com/uploads/images/reduce-cycle-tim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248" y="1418217"/>
            <a:ext cx="685800" cy="819151"/>
          </a:xfrm>
          <a:prstGeom prst="rect">
            <a:avLst/>
          </a:prstGeom>
          <a:noFill/>
        </p:spPr>
      </p:pic>
      <p:sp>
        <p:nvSpPr>
          <p:cNvPr id="38" name="TextBox 41"/>
          <p:cNvSpPr txBox="1"/>
          <p:nvPr/>
        </p:nvSpPr>
        <p:spPr>
          <a:xfrm>
            <a:off x="2336060" y="2229760"/>
            <a:ext cx="641009" cy="584775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ctr"/>
            <a:r>
              <a:rPr lang="en-US" sz="1600" dirty="0" smtClean="0"/>
              <a:t>2 week </a:t>
            </a:r>
            <a:endParaRPr lang="en-US" sz="1600" dirty="0" smtClean="0"/>
          </a:p>
          <a:p>
            <a:pPr algn="ctr"/>
            <a:r>
              <a:rPr lang="en-US" sz="1600" dirty="0" smtClean="0"/>
              <a:t>sprint</a:t>
            </a:r>
            <a:endParaRPr lang="en-US" sz="1600" dirty="0"/>
          </a:p>
        </p:txBody>
      </p:sp>
      <p:sp>
        <p:nvSpPr>
          <p:cNvPr id="2" name="Text Box 1"/>
          <p:cNvSpPr txBox="1"/>
          <p:nvPr/>
        </p:nvSpPr>
        <p:spPr>
          <a:xfrm>
            <a:off x="132715" y="4378960"/>
            <a:ext cx="1989455" cy="6426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 defTabSz="608965"/>
            <a:r>
              <a:rPr lang="en-US" dirty="0">
                <a:solidFill>
                  <a:srgbClr val="231F20"/>
                </a:solidFill>
                <a:latin typeface="Calibri" panose="020F0502020204030204" charset="0"/>
                <a:sym typeface="+mn-ea"/>
              </a:rPr>
              <a:t>Pull &amp; Push several </a:t>
            </a:r>
            <a:br>
              <a:rPr lang="en-US" dirty="0">
                <a:solidFill>
                  <a:srgbClr val="231F20"/>
                </a:solidFill>
                <a:latin typeface="Calibri" panose="020F0502020204030204" charset="0"/>
                <a:sym typeface="+mn-ea"/>
              </a:rPr>
            </a:br>
            <a:r>
              <a:rPr lang="en-US" dirty="0">
                <a:solidFill>
                  <a:srgbClr val="231F20"/>
                </a:solidFill>
                <a:latin typeface="Calibri" panose="020F0502020204030204" charset="0"/>
                <a:sym typeface="+mn-ea"/>
              </a:rPr>
              <a:t>times a day</a:t>
            </a:r>
            <a:endParaRPr lang="en-US"/>
          </a:p>
        </p:txBody>
      </p:sp>
      <p:graphicFrame>
        <p:nvGraphicFramePr>
          <p:cNvPr id="3" name="Content Placeholder 2"/>
          <p:cNvGraphicFramePr/>
          <p:nvPr>
            <p:ph sz="half" idx="1"/>
          </p:nvPr>
        </p:nvGraphicFramePr>
        <p:xfrm>
          <a:off x="1929765" y="3224530"/>
          <a:ext cx="1629410" cy="1276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5" imgW="1428750" imgH="1447800" progId="Paint.Picture">
                  <p:embed/>
                </p:oleObj>
              </mc:Choice>
              <mc:Fallback>
                <p:oleObj name="" r:id="rId5" imgW="1428750" imgH="1447800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6"/>
                    </p:blipFill>
                    <p:spPr>
                      <a:xfrm>
                        <a:off x="1929765" y="3224530"/>
                        <a:ext cx="1629410" cy="1276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Content Placeholder 15"/>
          <p:cNvGraphicFramePr/>
          <p:nvPr>
            <p:ph sz="half" idx="2"/>
          </p:nvPr>
        </p:nvGraphicFramePr>
        <p:xfrm>
          <a:off x="6081395" y="3148172"/>
          <a:ext cx="1172210" cy="1430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7" imgW="1171575" imgH="1428750" progId="Paint.Picture">
                  <p:embed/>
                </p:oleObj>
              </mc:Choice>
              <mc:Fallback>
                <p:oleObj name="" r:id="rId7" imgW="1171575" imgH="1428750" progId="Paint.Picture">
                  <p:embed/>
                  <p:pic>
                    <p:nvPicPr>
                      <p:cNvPr id="0" name="Picture 22"/>
                      <p:cNvPicPr/>
                      <p:nvPr/>
                    </p:nvPicPr>
                    <p:blipFill>
                      <a:blip r:embed="rId8"/>
                    </p:blipFill>
                    <p:spPr>
                      <a:xfrm>
                        <a:off x="6081395" y="3148172"/>
                        <a:ext cx="1172210" cy="1430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/>
          <p:nvPr/>
        </p:nvGraphicFramePr>
        <p:xfrm>
          <a:off x="4622165" y="2679700"/>
          <a:ext cx="943610" cy="962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9" imgW="942975" imgH="962025" progId="Paint.Picture">
                  <p:embed/>
                </p:oleObj>
              </mc:Choice>
              <mc:Fallback>
                <p:oleObj name="" r:id="rId9" imgW="942975" imgH="962025" progId="Paint.Picture">
                  <p:embed/>
                  <p:pic>
                    <p:nvPicPr>
                      <p:cNvPr id="0" name="Picture 30"/>
                      <p:cNvPicPr/>
                      <p:nvPr/>
                    </p:nvPicPr>
                    <p:blipFill>
                      <a:blip r:embed="rId10"/>
                    </p:blipFill>
                    <p:spPr>
                      <a:xfrm>
                        <a:off x="4622165" y="2679700"/>
                        <a:ext cx="943610" cy="962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/>
          <p:nvPr/>
        </p:nvGraphicFramePr>
        <p:xfrm>
          <a:off x="3707130" y="1417955"/>
          <a:ext cx="1220470" cy="1000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" name="" r:id="rId11" imgW="1219200" imgH="1000125" progId="Paint.Picture">
                  <p:embed/>
                </p:oleObj>
              </mc:Choice>
              <mc:Fallback>
                <p:oleObj name="" r:id="rId11" imgW="1219200" imgH="1000125" progId="Paint.Picture">
                  <p:embed/>
                  <p:pic>
                    <p:nvPicPr>
                      <p:cNvPr id="0" name="Picture 34"/>
                      <p:cNvPicPr/>
                      <p:nvPr/>
                    </p:nvPicPr>
                    <p:blipFill>
                      <a:blip r:embed="rId12"/>
                    </p:blipFill>
                    <p:spPr>
                      <a:xfrm>
                        <a:off x="3707130" y="1417955"/>
                        <a:ext cx="1220470" cy="1000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/>
          <p:nvPr/>
        </p:nvGraphicFramePr>
        <p:xfrm>
          <a:off x="6271260" y="1935480"/>
          <a:ext cx="1381760" cy="117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" name="" r:id="rId13" imgW="1381125" imgH="1171575" progId="Paint.Picture">
                  <p:embed/>
                </p:oleObj>
              </mc:Choice>
              <mc:Fallback>
                <p:oleObj name="" r:id="rId13" imgW="1381125" imgH="1171575" progId="Paint.Picture">
                  <p:embed/>
                  <p:pic>
                    <p:nvPicPr>
                      <p:cNvPr id="0" name="Picture 39"/>
                      <p:cNvPicPr/>
                      <p:nvPr/>
                    </p:nvPicPr>
                    <p:blipFill>
                      <a:blip r:embed="rId14"/>
                    </p:blipFill>
                    <p:spPr>
                      <a:xfrm>
                        <a:off x="6271260" y="1935480"/>
                        <a:ext cx="1381760" cy="1172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mage result for sine wave 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143000"/>
            <a:ext cx="8730412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28600" y="381000"/>
            <a:ext cx="4572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686800" y="4159624"/>
            <a:ext cx="4572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91152" y="228600"/>
            <a:ext cx="8923360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2000"/>
              </a:lnSpc>
            </a:pPr>
            <a:r>
              <a:rPr lang="en-US" sz="4000" dirty="0" smtClean="0"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Sine Wave Theorem of Productivity</a:t>
            </a:r>
            <a:r>
              <a:rPr lang="en-US" sz="11500" dirty="0" smtClean="0"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 </a:t>
            </a:r>
            <a:endParaRPr lang="en-US" sz="11500" dirty="0"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Tool stack</a:t>
            </a:r>
            <a:endParaRPr lang="en-US" sz="3600"/>
          </a:p>
        </p:txBody>
      </p:sp>
      <p:sp>
        <p:nvSpPr>
          <p:cNvPr id="5" name="TextBox 2"/>
          <p:cNvSpPr txBox="1"/>
          <p:nvPr/>
        </p:nvSpPr>
        <p:spPr>
          <a:xfrm rot="19590365">
            <a:off x="3621391" y="4848675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Verdana" panose="020B0604030504040204"/>
                <a:cs typeface="Verdana" panose="020B0604030504040204"/>
              </a:rPr>
              <a:t>CI</a:t>
            </a:r>
            <a:endParaRPr lang="en-US" b="1" dirty="0" smtClean="0"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752952" y="1121411"/>
            <a:ext cx="7933849" cy="5085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723900" marR="0" lvl="1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234440" marR="0" lvl="2" indent="-14224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727200" marR="0" lvl="3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184400" marR="0" lvl="4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641600" marR="0" lvl="5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098800" marR="0" lvl="6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556000" marR="0" lvl="7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013200" marR="0" lvl="8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SCM</a:t>
            </a:r>
            <a:endParaRPr lang="en-US" sz="1800">
              <a:latin typeface="Arial" panose="020B0604020202020204" pitchFamily="34" charset="0"/>
            </a:endParaRP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Gitlab CE</a:t>
            </a:r>
            <a:endParaRPr lang="en-US" sz="1800">
              <a:latin typeface="Arial" panose="020B0604020202020204" pitchFamily="34" charset="0"/>
            </a:endParaRP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Agile</a:t>
            </a:r>
            <a:endParaRPr lang="en-US" sz="1800">
              <a:latin typeface="Arial" panose="020B0604020202020204" pitchFamily="34" charset="0"/>
            </a:endParaRP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JIRA</a:t>
            </a:r>
            <a:endParaRPr lang="en-US" sz="1800">
              <a:latin typeface="Arial" panose="020B0604020202020204" pitchFamily="34" charset="0"/>
            </a:endParaRP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CI</a:t>
            </a:r>
            <a:endParaRPr lang="en-US" sz="1800">
              <a:latin typeface="Arial" panose="020B0604020202020204" pitchFamily="34" charset="0"/>
            </a:endParaRP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Jenkins</a:t>
            </a:r>
            <a:endParaRPr lang="en-US" sz="1800">
              <a:latin typeface="Arial" panose="020B0604020202020204" pitchFamily="34" charset="0"/>
            </a:endParaRP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Maven</a:t>
            </a:r>
            <a:endParaRPr lang="en-US" sz="1800">
              <a:latin typeface="Arial" panose="020B0604020202020204" pitchFamily="34" charset="0"/>
            </a:endParaRP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Gradle</a:t>
            </a:r>
            <a:endParaRPr lang="en-US" sz="1800">
              <a:latin typeface="Arial" panose="020B0604020202020204" pitchFamily="34" charset="0"/>
            </a:endParaRP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Repository Manager</a:t>
            </a:r>
            <a:endParaRPr lang="en-US" sz="1800">
              <a:latin typeface="Arial" panose="020B0604020202020204" pitchFamily="34" charset="0"/>
            </a:endParaRP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Nexus OSS</a:t>
            </a:r>
            <a:endParaRPr lang="en-US" sz="1800">
              <a:latin typeface="Arial" panose="020B0604020202020204" pitchFamily="34" charset="0"/>
            </a:endParaRP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Unit Testing</a:t>
            </a:r>
            <a:endParaRPr lang="en-US" sz="1800">
              <a:latin typeface="Arial" panose="020B0604020202020204" pitchFamily="34" charset="0"/>
            </a:endParaRP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JUnit</a:t>
            </a:r>
            <a:endParaRPr lang="en-US" sz="1800">
              <a:latin typeface="Arial" panose="020B0604020202020204" pitchFamily="34" charset="0"/>
            </a:endParaRP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Mockito</a:t>
            </a:r>
            <a:endParaRPr lang="en-US" sz="1800">
              <a:latin typeface="Arial" panose="020B0604020202020204" pitchFamily="34" charset="0"/>
            </a:endParaRP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Functional Test Automation</a:t>
            </a:r>
            <a:endParaRPr lang="en-US" sz="1800">
              <a:latin typeface="Arial" panose="020B0604020202020204" pitchFamily="34" charset="0"/>
            </a:endParaRP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Selenium</a:t>
            </a:r>
            <a:endParaRPr lang="en-US" sz="1800">
              <a:latin typeface="Arial" panose="020B0604020202020204" pitchFamily="34" charset="0"/>
            </a:endParaRP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Appium</a:t>
            </a:r>
            <a:endParaRPr lang="en-US" sz="1800">
              <a:latin typeface="Arial" panose="020B0604020202020204" pitchFamily="34" charset="0"/>
            </a:endParaRP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Cucumber</a:t>
            </a:r>
            <a:endParaRPr lang="en-US" sz="1800">
              <a:latin typeface="Arial" panose="020B0604020202020204" pitchFamily="34" charset="0"/>
            </a:endParaRP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Provisioning and Configuration </a:t>
            </a:r>
            <a:r>
              <a:rPr lang="en-US" sz="1800">
                <a:latin typeface="Arial" panose="020B0604020202020204" pitchFamily="34" charset="0"/>
                <a:sym typeface="+mn-ea"/>
              </a:rPr>
              <a:t>Management</a:t>
            </a:r>
            <a:endParaRPr lang="en-US" sz="1800">
              <a:latin typeface="Arial" panose="020B0604020202020204" pitchFamily="34" charset="0"/>
            </a:endParaRP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Ansible</a:t>
            </a:r>
            <a:endParaRPr lang="en-US" sz="1800">
              <a:latin typeface="Arial" panose="020B0604020202020204" pitchFamily="34" charset="0"/>
            </a:endParaRP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Monitoring</a:t>
            </a:r>
            <a:endParaRPr lang="en-US" sz="1800">
              <a:latin typeface="Arial" panose="020B0604020202020204" pitchFamily="34" charset="0"/>
            </a:endParaRPr>
          </a:p>
          <a:p>
            <a:pPr marL="914400" lvl="1" indent="-31750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Nagios,  Jconsole, ELK</a:t>
            </a:r>
            <a:endParaRPr 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Cultural Transition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6280"/>
          </a:xfrm>
        </p:spPr>
        <p:txBody>
          <a:bodyPr/>
          <a:lstStyle/>
          <a:p>
            <a:r>
              <a:rPr lang="en-US" sz="2000"/>
              <a:t>Team Autonomy</a:t>
            </a:r>
            <a:endParaRPr lang="en-US" sz="2000"/>
          </a:p>
          <a:p>
            <a:r>
              <a:rPr lang="en-US" sz="2000"/>
              <a:t>Cross Funstional Teams</a:t>
            </a:r>
            <a:endParaRPr lang="en-US" sz="2000"/>
          </a:p>
          <a:p>
            <a:r>
              <a:rPr lang="en-US" sz="2000"/>
              <a:t>Self Deciplined and Responsible Teams</a:t>
            </a:r>
            <a:endParaRPr lang="en-US" sz="2000"/>
          </a:p>
          <a:p>
            <a:r>
              <a:rPr lang="en-US" sz="2000"/>
              <a:t>Refinement Sessions</a:t>
            </a:r>
            <a:endParaRPr lang="en-US" sz="20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	</a:t>
            </a:r>
            <a:endParaRPr lang="en-US"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3400" y="76200"/>
            <a:ext cx="7696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cs typeface="Aharoni" panose="02010803020104030203" pitchFamily="2" charset="-79"/>
              </a:rPr>
              <a:t>Expecting everything will change in  </a:t>
            </a:r>
            <a:endParaRPr lang="en-US" sz="72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019596"/>
            <a:ext cx="9191772" cy="228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28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lang="en-US" sz="287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day</a:t>
            </a:r>
            <a:endParaRPr lang="en-US" sz="16600" dirty="0" smtClean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731603"/>
            <a:ext cx="9191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 smtClean="0">
                <a:solidFill>
                  <a:schemeClr val="bg1"/>
                </a:solidFill>
                <a:cs typeface="Aharoni" panose="02010803020104030203" pitchFamily="2" charset="-79"/>
              </a:rPr>
              <a:t>, is questionable !!</a:t>
            </a:r>
            <a:endParaRPr lang="en-US" sz="54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09600"/>
            <a:ext cx="9191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cs typeface="Aharoni" panose="02010803020104030203" pitchFamily="2" charset="-79"/>
              </a:rPr>
              <a:t>There is no</a:t>
            </a:r>
            <a:endParaRPr lang="en-US" sz="72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524000"/>
            <a:ext cx="9191772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38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Magic</a:t>
            </a:r>
            <a:endParaRPr lang="en-US" sz="13800" dirty="0" smtClean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lnSpc>
                <a:spcPts val="14000"/>
              </a:lnSpc>
            </a:pPr>
            <a:r>
              <a:rPr lang="en-US" sz="138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wand</a:t>
            </a:r>
            <a:endParaRPr lang="en-US" sz="8800" dirty="0" smtClean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648200"/>
            <a:ext cx="9191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  <a:cs typeface="Aharoni" panose="02010803020104030203" pitchFamily="2" charset="-79"/>
              </a:rPr>
              <a:t>for Transformation!!</a:t>
            </a:r>
            <a:endParaRPr lang="en-US" sz="72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After Implementation immediate </a:t>
            </a:r>
            <a:r>
              <a:rPr lang="en-US" sz="3600" dirty="0" err="1" smtClean="0"/>
              <a:t>Hickups</a:t>
            </a:r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3511" y="1556793"/>
            <a:ext cx="8229599" cy="2664296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Human Element</a:t>
            </a:r>
            <a:endParaRPr lang="en-US" sz="2400" dirty="0" smtClean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sz="2000" dirty="0" smtClean="0"/>
              <a:t>Your managers are not able to digest the shift === Power to Consensuses</a:t>
            </a:r>
            <a:endParaRPr lang="en-US" sz="2000" dirty="0" smtClean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sz="2000" dirty="0" smtClean="0"/>
              <a:t>If you have experienced team, then You need time to unlearn and </a:t>
            </a:r>
            <a:endParaRPr lang="en-US" sz="2000" dirty="0" smtClean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sz="2000" dirty="0" smtClean="0"/>
              <a:t>If you have young team, then you need team’s maturity &amp; learning to adapt </a:t>
            </a:r>
            <a:endParaRPr lang="en-US" sz="2000" dirty="0" smtClean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sz="2000" dirty="0" smtClean="0"/>
              <a:t>Clients also need to change, if they continue to expect the same way… its difficult to change yourself </a:t>
            </a:r>
            <a:endParaRPr lang="en-US" sz="2000" dirty="0" smtClean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</a:rPr>
              <a:t>Working on breaking old roles / </a:t>
            </a:r>
            <a:r>
              <a:rPr lang="en-US" sz="2000" dirty="0" err="1" smtClean="0">
                <a:solidFill>
                  <a:srgbClr val="0070C0"/>
                </a:solidFill>
              </a:rPr>
              <a:t>habbits</a:t>
            </a:r>
            <a:endParaRPr lang="en-US" sz="2000" dirty="0" smtClean="0">
              <a:solidFill>
                <a:srgbClr val="0070C0"/>
              </a:solidFill>
            </a:endParaRP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</a:rPr>
              <a:t>Getting everybody onboard</a:t>
            </a:r>
            <a:endParaRPr lang="en-US" sz="2000" dirty="0">
              <a:solidFill>
                <a:srgbClr val="0070C0"/>
              </a:solidFill>
            </a:endParaRPr>
          </a:p>
          <a:p>
            <a:pPr marL="685800" lvl="1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70C0"/>
              </a:solidFill>
            </a:endParaRPr>
          </a:p>
          <a:p>
            <a:pPr marL="685800" lvl="1">
              <a:buFont typeface="Wingdings" panose="05000000000000000000" pitchFamily="2" charset="2"/>
              <a:buChar char="§"/>
            </a:pPr>
            <a:endParaRPr lang="en-US" sz="2000" dirty="0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After Implementation immediate </a:t>
            </a:r>
            <a:r>
              <a:rPr lang="en-US" sz="3600" dirty="0" err="1" smtClean="0"/>
              <a:t>Hickups</a:t>
            </a:r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3511" y="1556793"/>
            <a:ext cx="8229599" cy="2664296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Tech Delivery</a:t>
            </a:r>
            <a:endParaRPr lang="en-US" sz="2400" dirty="0" smtClean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sz="2000" dirty="0" smtClean="0"/>
              <a:t>Initially the builds will get delayed</a:t>
            </a:r>
            <a:endParaRPr lang="en-US" sz="2000" dirty="0" smtClean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sz="2000" dirty="0" smtClean="0"/>
              <a:t>Have to live with the legacy code and structure (</a:t>
            </a:r>
            <a:r>
              <a:rPr lang="en-US" sz="2000" dirty="0"/>
              <a:t>Dedicated team for catching up with Legacy </a:t>
            </a:r>
            <a:r>
              <a:rPr lang="en-US" sz="2000" dirty="0" smtClean="0"/>
              <a:t>code)</a:t>
            </a:r>
            <a:endParaRPr lang="en-US" sz="2000" dirty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sz="2000" dirty="0" smtClean="0"/>
              <a:t>Two week Sprint becomes problematic – if automation is not done properly  (Agile and Automation goes hand in hand) – probably you can start with three or four weeks cycle. And then move to two weeks </a:t>
            </a:r>
            <a:endParaRPr lang="en-US" sz="2000" dirty="0" smtClean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sz="2000" dirty="0" smtClean="0"/>
              <a:t>You need a separate FACE saving team … by the time core team is changing …  (CRM)</a:t>
            </a: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0070C0"/>
                </a:solidFill>
              </a:rPr>
              <a:t>Still mostly reactive work</a:t>
            </a:r>
            <a:endParaRPr lang="en-US" sz="2400" dirty="0" smtClean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0070C0"/>
                </a:solidFill>
              </a:rPr>
              <a:t>Improving existing CI, CD and implementation for other Projects</a:t>
            </a:r>
            <a:endParaRPr lang="en-US" sz="2400" dirty="0" smtClean="0">
              <a:solidFill>
                <a:srgbClr val="0070C0"/>
              </a:solidFill>
            </a:endParaRPr>
          </a:p>
          <a:p>
            <a:endParaRPr lang="en-US" sz="2400" dirty="0" smtClean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Where do we stand today…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3511" y="1556793"/>
            <a:ext cx="8229599" cy="2664296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TBD</a:t>
            </a:r>
            <a:endParaRPr lang="en-US" sz="2400" dirty="0" smtClean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more to achieve…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3511" y="1556793"/>
            <a:ext cx="8229599" cy="2664296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TBD</a:t>
            </a:r>
            <a:endParaRPr lang="en-US" sz="2400" dirty="0" smtClean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453"/>
                </a:solidFill>
                <a:latin typeface="Verdana" panose="020B0604030504040204"/>
                <a:cs typeface="Verdana" panose="020B0604030504040204"/>
                <a:sym typeface="+mn-ea"/>
              </a:rPr>
              <a:t>Final takeaways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276023" y="1504315"/>
            <a:ext cx="2731294" cy="5103885"/>
            <a:chOff x="6214800" y="912797"/>
            <a:chExt cx="2792040" cy="24640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216145" y="912797"/>
              <a:ext cx="2784443" cy="1858484"/>
            </a:xfrm>
            <a:prstGeom prst="rect">
              <a:avLst/>
            </a:prstGeom>
          </p:spPr>
        </p:pic>
        <p:sp>
          <p:nvSpPr>
            <p:cNvPr id="8" name="TextBox 3"/>
            <p:cNvSpPr txBox="1"/>
            <p:nvPr/>
          </p:nvSpPr>
          <p:spPr>
            <a:xfrm>
              <a:off x="6214800" y="2817633"/>
              <a:ext cx="2792040" cy="55917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</p:spPr>
          <p:txBody>
            <a:bodyPr wrap="square" lIns="137160" tIns="109728" rIns="137160" bIns="1097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50"/>
                </a:spcAft>
              </a:pPr>
              <a:r>
                <a:rPr lang="en-US" sz="21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Automation </a:t>
              </a:r>
              <a:r>
                <a:rPr lang="en-US" sz="2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is a journey, </a:t>
              </a:r>
              <a:endParaRPr lang="en-US" sz="2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algn="ctr">
                <a:lnSpc>
                  <a:spcPct val="90000"/>
                </a:lnSpc>
                <a:spcAft>
                  <a:spcPts val="450"/>
                </a:spcAft>
              </a:pPr>
              <a:r>
                <a:rPr lang="en-US" sz="21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not </a:t>
              </a:r>
              <a:r>
                <a:rPr lang="en-US" sz="2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 destination</a:t>
              </a:r>
              <a:endParaRPr lang="en-US" sz="2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-152400" y="-76200"/>
            <a:ext cx="9296400" cy="6934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3992"/>
            <a:ext cx="9296400" cy="6921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04861" y="1759803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k3XuSyLw9U"/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1871662"/>
            <a:ext cx="8458200" cy="4757738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078788" y="152400"/>
          <a:ext cx="1065212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4" name="Packager Shell Object" showAsIcon="1" r:id="rId5" imgW="1381125" imgH="504825" progId="Package">
                  <p:embed/>
                </p:oleObj>
              </mc:Choice>
              <mc:Fallback>
                <p:oleObj name="Packager Shell Object" showAsIcon="1" r:id="rId5" imgW="1381125" imgH="504825" progId="Package">
                  <p:embed/>
                  <p:pic>
                    <p:nvPicPr>
                      <p:cNvPr id="0" name="Picture 1845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78788" y="152400"/>
                        <a:ext cx="1065212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2895600"/>
            <a:ext cx="21336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50205" y="2895600"/>
            <a:ext cx="1435995" cy="152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3358114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 &amp; QA</a:t>
            </a:r>
            <a:endParaRPr lang="en-US" dirty="0" smtClean="0"/>
          </a:p>
          <a:p>
            <a:r>
              <a:rPr lang="en-US" dirty="0" smtClean="0"/>
              <a:t>(Good Productivity Period)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62200" y="3353632"/>
            <a:ext cx="1871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UAT</a:t>
            </a:r>
            <a:endParaRPr lang="en-US" dirty="0" smtClean="0"/>
          </a:p>
          <a:p>
            <a:r>
              <a:rPr lang="en-US" dirty="0" smtClean="0"/>
              <a:t>(Low Productivity </a:t>
            </a:r>
            <a:endParaRPr lang="en-US" dirty="0" smtClean="0"/>
          </a:p>
          <a:p>
            <a:r>
              <a:rPr lang="en-US" dirty="0" smtClean="0"/>
              <a:t>Period)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36642" y="2895600"/>
            <a:ext cx="1435995" cy="152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4362271"/>
            <a:ext cx="2705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 Live &amp; Immediate </a:t>
            </a:r>
            <a:endParaRPr lang="en-US" dirty="0" smtClean="0"/>
          </a:p>
          <a:p>
            <a:r>
              <a:rPr lang="en-US" dirty="0" smtClean="0"/>
              <a:t>Problem addressing period</a:t>
            </a:r>
            <a:endParaRPr lang="en-US" dirty="0" smtClean="0"/>
          </a:p>
          <a:p>
            <a:r>
              <a:rPr lang="en-US" dirty="0" smtClean="0"/>
              <a:t>(Low Productivity </a:t>
            </a:r>
            <a:endParaRPr lang="en-US" dirty="0" smtClean="0"/>
          </a:p>
          <a:p>
            <a:r>
              <a:rPr lang="en-US" dirty="0" smtClean="0"/>
              <a:t>Period)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498205" y="2895600"/>
            <a:ext cx="1435995" cy="152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47531" y="3200400"/>
            <a:ext cx="2464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Lets discuss about what </a:t>
            </a:r>
            <a:endParaRPr lang="en-US" dirty="0" smtClean="0"/>
          </a:p>
          <a:p>
            <a:r>
              <a:rPr lang="en-US" dirty="0" smtClean="0"/>
              <a:t>to do in NEXT Build</a:t>
            </a:r>
            <a:endParaRPr lang="en-US" dirty="0" smtClean="0"/>
          </a:p>
          <a:p>
            <a:r>
              <a:rPr lang="en-US" dirty="0" smtClean="0"/>
              <a:t>(Low Productivity </a:t>
            </a:r>
            <a:endParaRPr lang="en-US" dirty="0" smtClean="0"/>
          </a:p>
          <a:p>
            <a:r>
              <a:rPr lang="en-US" dirty="0" smtClean="0"/>
              <a:t>Period)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010400" y="2886525"/>
            <a:ext cx="21336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62800" y="3349039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 &amp; QA</a:t>
            </a:r>
            <a:endParaRPr lang="en-US" dirty="0" smtClean="0"/>
          </a:p>
          <a:p>
            <a:r>
              <a:rPr lang="en-US" dirty="0" smtClean="0"/>
              <a:t>(Good Productivity Period)</a:t>
            </a:r>
            <a:endParaRPr lang="en-US" dirty="0"/>
          </a:p>
        </p:txBody>
      </p:sp>
      <p:pic>
        <p:nvPicPr>
          <p:cNvPr id="20482" name="Picture 2" descr="Image result for sine wave 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885" y="-2528253"/>
            <a:ext cx="11896725" cy="737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-152400" y="-76200"/>
            <a:ext cx="9296400" cy="6934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04861" y="1759803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2941319" y="3390900"/>
            <a:ext cx="422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 up sides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 smtClean="0">
                <a:sym typeface="+mn-ea"/>
              </a:rPr>
              <a:t>Dev</a:t>
            </a:r>
            <a:endParaRPr kumimoji="0" lang="en-GB" b="1" i="0" u="none" strike="noStrike" kern="1200" cap="none" spc="0" normalizeH="0" baseline="0" noProof="0" dirty="0" smtClean="0">
              <a:ln>
                <a:noFill/>
              </a:ln>
              <a:solidFill>
                <a:srgbClr val="002453"/>
              </a:solidFill>
              <a:effectLst/>
              <a:uLnTx/>
              <a:uFillTx/>
            </a:endParaRPr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33839" y="480696"/>
            <a:ext cx="8476298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GB" sz="28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Addressing Challenges in Growing Organization</a:t>
            </a:r>
            <a:endParaRPr lang="en-US" altLang="en-GB" sz="2800" b="1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+mn-ea"/>
            </a:endParaRPr>
          </a:p>
        </p:txBody>
      </p:sp>
      <p:pic>
        <p:nvPicPr>
          <p:cNvPr id="19" name="Content Placeholder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30" y="1332349"/>
            <a:ext cx="7844346" cy="3134093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6" name="Text Box 5"/>
          <p:cNvSpPr txBox="1"/>
          <p:nvPr/>
        </p:nvSpPr>
        <p:spPr>
          <a:xfrm>
            <a:off x="890111" y="4779646"/>
            <a:ext cx="1518285" cy="521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47955" marR="0" lvl="0" indent="0" algn="ctr" defTabSz="608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5"/>
              </a:spcAft>
              <a:buClr>
                <a:srgbClr val="27A8E0"/>
              </a:buClr>
              <a:buSzTx/>
              <a:buNone/>
              <a:defRPr/>
            </a:pPr>
            <a:r>
              <a:rPr lang="en-GB" sz="28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Dev</a:t>
            </a:r>
            <a:endParaRPr lang="en-GB" sz="2400" b="1" dirty="0" smtClean="0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926455" y="4779646"/>
            <a:ext cx="2150269" cy="521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47955" lvl="0" indent="0" algn="ctr">
              <a:buClr>
                <a:srgbClr val="27A8E0"/>
              </a:buClr>
              <a:buNone/>
            </a:pPr>
            <a:r>
              <a:rPr lang="en-GB" sz="28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Ops</a:t>
            </a:r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20640" y="1752600"/>
            <a:ext cx="8085160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000"/>
              </a:lnSpc>
            </a:pPr>
            <a:r>
              <a:rPr lang="en-US" sz="7200" dirty="0" smtClean="0">
                <a:solidFill>
                  <a:srgbClr val="0094C8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Responsible</a:t>
            </a:r>
            <a:endParaRPr lang="en-US" sz="7200" dirty="0" smtClean="0">
              <a:solidFill>
                <a:srgbClr val="0094C8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  <a:p>
            <a:pPr eaLnBrk="1" hangingPunct="1">
              <a:lnSpc>
                <a:spcPts val="6000"/>
              </a:lnSpc>
            </a:pPr>
            <a:r>
              <a:rPr lang="en-US" sz="7200" dirty="0" smtClean="0">
                <a:solidFill>
                  <a:srgbClr val="0094C8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Gaming</a:t>
            </a:r>
            <a:endParaRPr lang="en-US" sz="7200" dirty="0">
              <a:solidFill>
                <a:srgbClr val="0094C8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28600" y="1219200"/>
            <a:ext cx="6629400" cy="605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000"/>
              </a:lnSpc>
            </a:pP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Knowing your customer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-304800" y="3582650"/>
            <a:ext cx="92918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Mobile Channel</a:t>
            </a:r>
            <a:endParaRPr lang="en-US" sz="8000" dirty="0">
              <a:solidFill>
                <a:schemeClr val="tx1">
                  <a:lumMod val="65000"/>
                  <a:lumOff val="35000"/>
                </a:schemeClr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962400" y="3071759"/>
            <a:ext cx="5029200" cy="66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ts val="4000"/>
              </a:lnSpc>
            </a:pPr>
            <a:r>
              <a:rPr lang="en-US" sz="6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Security</a:t>
            </a:r>
            <a:endParaRPr lang="en-US" sz="6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5527315" y="4495800"/>
            <a:ext cx="1254485" cy="828570"/>
            <a:chOff x="5569424" y="2286000"/>
            <a:chExt cx="2964976" cy="2128965"/>
          </a:xfrm>
        </p:grpSpPr>
        <p:pic>
          <p:nvPicPr>
            <p:cNvPr id="50" name="Picture 3" descr="C:\Users\Abhishek Kumbhat\Desktop\GST Presentation\resources\android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424" y="3228975"/>
              <a:ext cx="2964976" cy="1185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C:\Users\Abhishek Kumbhat\Desktop\GST Presentation\resources\app stor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0408" y="2286000"/>
              <a:ext cx="2773377" cy="960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2" descr="C:\Users\Abhishek Kumbhat\Desktop\GST Presentation\resources\eL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19316"/>
            <a:ext cx="3115360" cy="5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 bwMode="auto">
          <a:xfrm>
            <a:off x="-381000" y="-174008"/>
            <a:ext cx="9805920" cy="817484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Book Antiqua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" y="8692"/>
            <a:ext cx="89916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800" dirty="0" smtClean="0">
                <a:solidFill>
                  <a:schemeClr val="bg1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Tech Architecture</a:t>
            </a:r>
            <a:endParaRPr lang="en-US" sz="3800" dirty="0">
              <a:solidFill>
                <a:schemeClr val="bg1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286000" y="5562600"/>
            <a:ext cx="1961319" cy="8382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cs typeface="Aharoni" panose="02010803020104030203"/>
              </a:rPr>
              <a:t>Skill Lotto’s  </a:t>
            </a:r>
            <a:endParaRPr lang="en-US" sz="2400" b="1" dirty="0" smtClean="0">
              <a:solidFill>
                <a:schemeClr val="bg1"/>
              </a:solidFill>
              <a:cs typeface="Aharoni" panose="02010803020104030203"/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cs typeface="Aharoni" panose="02010803020104030203"/>
              </a:rPr>
              <a:t>Own Portal</a:t>
            </a:r>
            <a:endParaRPr lang="en-US" sz="2400" b="1" dirty="0">
              <a:solidFill>
                <a:schemeClr val="bg1"/>
              </a:solidFill>
              <a:cs typeface="Aharoni" panose="02010803020104030203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786345" y="5562600"/>
            <a:ext cx="1976655" cy="8382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cs typeface="Aharoni" panose="02010803020104030203"/>
              </a:rPr>
              <a:t>ASPs</a:t>
            </a:r>
            <a:endParaRPr lang="en-US" sz="3200" b="1" dirty="0" smtClean="0">
              <a:solidFill>
                <a:schemeClr val="bg1"/>
              </a:solidFill>
              <a:cs typeface="Aharoni" panose="02010803020104030203"/>
            </a:endParaRP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cs typeface="Aharoni" panose="02010803020104030203"/>
              </a:rPr>
              <a:t>Any Third Party</a:t>
            </a:r>
            <a:endParaRPr lang="en-US" sz="2000" b="1" dirty="0">
              <a:solidFill>
                <a:schemeClr val="bg1"/>
              </a:solidFill>
              <a:cs typeface="Aharoni" panose="02010803020104030203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44597" y="3239869"/>
            <a:ext cx="166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Encrypted APIs </a:t>
            </a:r>
            <a:endParaRPr lang="en-US" b="1" dirty="0" smtClean="0"/>
          </a:p>
          <a:p>
            <a:r>
              <a:rPr lang="en-US" b="1" dirty="0" smtClean="0"/>
              <a:t>Published</a:t>
            </a:r>
            <a:endParaRPr lang="en-US" b="1" dirty="0"/>
          </a:p>
        </p:txBody>
      </p:sp>
      <p:pic>
        <p:nvPicPr>
          <p:cNvPr id="1026" name="Picture 2" descr="C:\Users\Abhishek Kumbhat\Desktop\GST Presentation\resources\voltage-technology-page-integrated-encryption-page-nav-icon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1" t="14445" r="18961" b="18955"/>
          <a:stretch>
            <a:fillRect/>
          </a:stretch>
        </p:blipFill>
        <p:spPr bwMode="auto">
          <a:xfrm>
            <a:off x="7010400" y="3383870"/>
            <a:ext cx="516950" cy="53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3964484" y="1738880"/>
            <a:ext cx="2960226" cy="11430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cs typeface="Aharoni" panose="02010803020104030203"/>
              </a:rPr>
              <a:t>GSP</a:t>
            </a:r>
            <a:endParaRPr lang="en-US" sz="3600" b="1" dirty="0" smtClean="0">
              <a:solidFill>
                <a:schemeClr val="bg1"/>
              </a:solidFill>
              <a:cs typeface="Aharoni" panose="02010803020104030203"/>
            </a:endParaRP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cs typeface="Aharoni" panose="02010803020104030203"/>
              </a:rPr>
              <a:t>Core Transaction Engine</a:t>
            </a:r>
            <a:endParaRPr lang="en-US" sz="2000" b="1" dirty="0">
              <a:solidFill>
                <a:schemeClr val="bg1"/>
              </a:solidFill>
              <a:cs typeface="Aharoni" panose="02010803020104030203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87823" y="1136858"/>
            <a:ext cx="2590800" cy="91478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cs typeface="Aharoni" panose="02010803020104030203"/>
              </a:rPr>
              <a:t>GSP</a:t>
            </a:r>
            <a:endParaRPr lang="en-US" sz="3200" b="1" dirty="0" smtClean="0">
              <a:solidFill>
                <a:schemeClr val="bg1"/>
              </a:solidFill>
              <a:cs typeface="Aharoni" panose="02010803020104030203"/>
            </a:endParaRP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cs typeface="Aharoni" panose="02010803020104030203"/>
              </a:rPr>
              <a:t>BackOffice</a:t>
            </a:r>
            <a:endParaRPr lang="en-US" sz="2000" b="1" dirty="0">
              <a:solidFill>
                <a:schemeClr val="bg1"/>
              </a:solidFill>
              <a:cs typeface="Aharoni" panose="02010803020104030203"/>
            </a:endParaRPr>
          </a:p>
        </p:txBody>
      </p:sp>
      <p:cxnSp>
        <p:nvCxnSpPr>
          <p:cNvPr id="44" name="Elbow Connector 43"/>
          <p:cNvCxnSpPr>
            <a:stCxn id="34" idx="3"/>
          </p:cNvCxnSpPr>
          <p:nvPr/>
        </p:nvCxnSpPr>
        <p:spPr>
          <a:xfrm>
            <a:off x="2978623" y="1594251"/>
            <a:ext cx="985861" cy="544965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416255" y="2405154"/>
            <a:ext cx="2583977" cy="91478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cs typeface="Aharoni" panose="02010803020104030203"/>
              </a:rPr>
              <a:t>GSP</a:t>
            </a:r>
            <a:endParaRPr lang="en-US" sz="3200" b="1" dirty="0" smtClean="0">
              <a:solidFill>
                <a:schemeClr val="bg1"/>
              </a:solidFill>
              <a:cs typeface="Aharoni" panose="02010803020104030203"/>
            </a:endParaRP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cs typeface="Aharoni" panose="02010803020104030203"/>
              </a:rPr>
              <a:t>Log Monitoring &amp; Analytics</a:t>
            </a:r>
            <a:endParaRPr lang="en-US" sz="1600" b="1" dirty="0">
              <a:solidFill>
                <a:schemeClr val="bg1"/>
              </a:solidFill>
              <a:cs typeface="Aharoni" panose="02010803020104030203"/>
            </a:endParaRPr>
          </a:p>
        </p:txBody>
      </p:sp>
      <p:cxnSp>
        <p:nvCxnSpPr>
          <p:cNvPr id="54" name="Elbow Connector 53"/>
          <p:cNvCxnSpPr>
            <a:endCxn id="49" idx="3"/>
          </p:cNvCxnSpPr>
          <p:nvPr/>
        </p:nvCxnSpPr>
        <p:spPr>
          <a:xfrm rot="10800000" flipV="1">
            <a:off x="3000232" y="2580491"/>
            <a:ext cx="964252" cy="282055"/>
          </a:xfrm>
          <a:prstGeom prst="bentConnector3">
            <a:avLst>
              <a:gd name="adj1" fmla="val 50000"/>
            </a:avLst>
          </a:prstGeom>
          <a:ln w="34925">
            <a:solidFill>
              <a:schemeClr val="tx1">
                <a:lumMod val="65000"/>
                <a:lumOff val="35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4246906" y="3098554"/>
            <a:ext cx="1143610" cy="718720"/>
            <a:chOff x="3656990" y="4996280"/>
            <a:chExt cx="1690362" cy="1095624"/>
          </a:xfrm>
        </p:grpSpPr>
        <p:pic>
          <p:nvPicPr>
            <p:cNvPr id="1032" name="Picture 8" descr="C:\Users\Abhishek Kumbhat\Desktop\GST Presentation\resources\apiary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990" y="5584520"/>
              <a:ext cx="1682496" cy="507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C:\Users\Abhishek Kumbhat\Desktop\GST Presentation\resources\Group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2" t="21590" r="10384" b="24695"/>
            <a:stretch>
              <a:fillRect/>
            </a:stretch>
          </p:blipFill>
          <p:spPr bwMode="auto">
            <a:xfrm>
              <a:off x="3657600" y="4996280"/>
              <a:ext cx="1689752" cy="587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Rounded Rectangle 74"/>
          <p:cNvSpPr/>
          <p:nvPr/>
        </p:nvSpPr>
        <p:spPr>
          <a:xfrm>
            <a:off x="152400" y="5562600"/>
            <a:ext cx="1709797" cy="8382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cs typeface="Aharoni" panose="02010803020104030203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516324" y="5620653"/>
            <a:ext cx="1007676" cy="745039"/>
            <a:chOff x="814301" y="5620653"/>
            <a:chExt cx="1007676" cy="745039"/>
          </a:xfrm>
        </p:grpSpPr>
        <p:pic>
          <p:nvPicPr>
            <p:cNvPr id="1035" name="Picture 11" descr="C:\Users\Abhishek Kumbhat\Desktop\GST Presentation\resources\pas-blue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301" y="5620653"/>
              <a:ext cx="622239" cy="622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/>
            <p:cNvSpPr txBox="1"/>
            <p:nvPr/>
          </p:nvSpPr>
          <p:spPr>
            <a:xfrm>
              <a:off x="1095584" y="5719361"/>
              <a:ext cx="7263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i="1" dirty="0">
                  <a:solidFill>
                    <a:schemeClr val="bg1"/>
                  </a:solidFill>
                  <a:cs typeface="Aharoni" panose="02010803020104030203"/>
                </a:rPr>
                <a:t>AS</a:t>
              </a:r>
              <a:endParaRPr lang="en-US" sz="3600" b="1" i="1" dirty="0">
                <a:solidFill>
                  <a:schemeClr val="bg1"/>
                </a:solidFill>
                <a:cs typeface="Aharoni" panose="02010803020104030203"/>
              </a:endParaRPr>
            </a:p>
          </p:txBody>
        </p:sp>
      </p:grpSp>
      <p:cxnSp>
        <p:nvCxnSpPr>
          <p:cNvPr id="87" name="Elbow Connector 86"/>
          <p:cNvCxnSpPr>
            <a:stCxn id="33" idx="0"/>
            <a:endCxn id="27" idx="2"/>
          </p:cNvCxnSpPr>
          <p:nvPr/>
        </p:nvCxnSpPr>
        <p:spPr>
          <a:xfrm rot="16200000" flipV="1">
            <a:off x="5269275" y="3057202"/>
            <a:ext cx="2680720" cy="2330076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4577915" y="5562600"/>
            <a:ext cx="1899085" cy="8382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cs typeface="Aharoni" panose="02010803020104030203"/>
              </a:rPr>
              <a:t>Skill Lotto’s  </a:t>
            </a:r>
            <a:endParaRPr lang="en-US" sz="2400" b="1" dirty="0" smtClean="0">
              <a:solidFill>
                <a:schemeClr val="bg1"/>
              </a:solidFill>
              <a:cs typeface="Aharoni" panose="02010803020104030203"/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cs typeface="Aharoni" panose="02010803020104030203"/>
              </a:rPr>
              <a:t>Mobile App</a:t>
            </a:r>
            <a:endParaRPr lang="en-US" sz="2400" b="1" dirty="0">
              <a:solidFill>
                <a:schemeClr val="bg1"/>
              </a:solidFill>
              <a:cs typeface="Aharoni" panose="02010803020104030203"/>
            </a:endParaRPr>
          </a:p>
        </p:txBody>
      </p:sp>
      <p:cxnSp>
        <p:nvCxnSpPr>
          <p:cNvPr id="98" name="Elbow Connector 97"/>
          <p:cNvCxnSpPr>
            <a:stCxn id="32" idx="0"/>
            <a:endCxn id="27" idx="2"/>
          </p:cNvCxnSpPr>
          <p:nvPr/>
        </p:nvCxnSpPr>
        <p:spPr>
          <a:xfrm rot="5400000" flipH="1" flipV="1">
            <a:off x="3015268" y="3133272"/>
            <a:ext cx="2680720" cy="2177937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stCxn id="91" idx="0"/>
            <a:endCxn id="27" idx="2"/>
          </p:cNvCxnSpPr>
          <p:nvPr/>
        </p:nvCxnSpPr>
        <p:spPr>
          <a:xfrm rot="16200000" flipV="1">
            <a:off x="4145668" y="4180809"/>
            <a:ext cx="2680720" cy="82861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Skill Lotto Solutions Pvt. Ltd.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010400" y="1187668"/>
            <a:ext cx="1934308" cy="1789127"/>
            <a:chOff x="7052052" y="1443459"/>
            <a:chExt cx="1934308" cy="1789127"/>
          </a:xfrm>
        </p:grpSpPr>
        <p:pic>
          <p:nvPicPr>
            <p:cNvPr id="1027" name="Picture 3" descr="C:\Users\Abhishek Kumbhat\Desktop\GST Presentation\resources\MySQL.svg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5342" y="2155542"/>
              <a:ext cx="927954" cy="479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Abhishek Kumbhat\Desktop\GST Presentation\resources\jboss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1524000"/>
              <a:ext cx="1054077" cy="613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5" descr="C:\Users\Abhishek Kumbhat\Desktop\GST Presentation\resources\Java_programming_language_logo.svg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161" y="1443459"/>
              <a:ext cx="609600" cy="1137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C:\Users\Abhishek Kumbhat\Desktop\GST Presentation\resources\spring-by-pivotal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052" y="2603936"/>
              <a:ext cx="1934308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7" descr="C:\Users\Abhishek Kumbhat\Desktop\GST Presentation\resources\javafx_logo_color_1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6" t="5213" r="8334" b="15300"/>
          <a:stretch>
            <a:fillRect/>
          </a:stretch>
        </p:blipFill>
        <p:spPr bwMode="auto">
          <a:xfrm>
            <a:off x="1007298" y="4632434"/>
            <a:ext cx="1048306" cy="7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Elbow Connector 62"/>
          <p:cNvCxnSpPr>
            <a:stCxn id="75" idx="0"/>
            <a:endCxn id="27" idx="2"/>
          </p:cNvCxnSpPr>
          <p:nvPr/>
        </p:nvCxnSpPr>
        <p:spPr>
          <a:xfrm rot="5400000" flipH="1" flipV="1">
            <a:off x="1885588" y="2003591"/>
            <a:ext cx="2680720" cy="4437298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8" descr="C:\Users\Abhishek Kumbhat\Desktop\GST Presentation\resources\laravel-logo-big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8" t="13667" r="28476" b="8524"/>
          <a:stretch>
            <a:fillRect/>
          </a:stretch>
        </p:blipFill>
        <p:spPr bwMode="auto">
          <a:xfrm>
            <a:off x="3347362" y="4419600"/>
            <a:ext cx="738536" cy="86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C:\Users\Abhishek Kumbhat\Desktop\GST Presentation\resources\download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" t="1781" r="5351" b="30677"/>
          <a:stretch>
            <a:fillRect/>
          </a:stretch>
        </p:blipFill>
        <p:spPr bwMode="auto">
          <a:xfrm>
            <a:off x="8534400" y="-183"/>
            <a:ext cx="609600" cy="64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" y="712887"/>
            <a:ext cx="8923360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2000"/>
              </a:lnSpc>
            </a:pPr>
            <a:r>
              <a:rPr lang="en-US" sz="11500" dirty="0" smtClean="0">
                <a:solidFill>
                  <a:srgbClr val="0094C8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Are these the only key challenges ?</a:t>
            </a:r>
            <a:endParaRPr lang="en-US" sz="11500" dirty="0">
              <a:solidFill>
                <a:srgbClr val="0094C8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752600"/>
            <a:ext cx="936025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 smtClean="0">
                <a:latin typeface="Stencil" panose="040409050D0802020404" pitchFamily="82" charset="0"/>
              </a:rPr>
              <a:t>The challenges of </a:t>
            </a:r>
            <a:endParaRPr lang="en-US" sz="7200" dirty="0" smtClean="0">
              <a:latin typeface="Stencil" panose="040409050D0802020404" pitchFamily="82" charset="0"/>
            </a:endParaRPr>
          </a:p>
          <a:p>
            <a:pPr algn="ctr"/>
            <a:r>
              <a:rPr lang="en-US" sz="7200" dirty="0" smtClean="0">
                <a:latin typeface="Stencil" panose="040409050D0802020404" pitchFamily="82" charset="0"/>
              </a:rPr>
              <a:t>transformation</a:t>
            </a:r>
            <a:endParaRPr lang="en-US" sz="7200" dirty="0">
              <a:latin typeface="Stencil" panose="040409050D0802020404" pitchFamily="8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28800" y="685800"/>
            <a:ext cx="2470778" cy="1777663"/>
            <a:chOff x="1828800" y="685800"/>
            <a:chExt cx="2470778" cy="1777663"/>
          </a:xfrm>
        </p:grpSpPr>
        <p:sp>
          <p:nvSpPr>
            <p:cNvPr id="9" name="TextBox 8"/>
            <p:cNvSpPr txBox="1"/>
            <p:nvPr/>
          </p:nvSpPr>
          <p:spPr>
            <a:xfrm>
              <a:off x="1828800" y="1447800"/>
              <a:ext cx="56778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2">
                      <a:lumMod val="75000"/>
                    </a:schemeClr>
                  </a:solidFill>
                </a:rPr>
                <a:t>^</a:t>
              </a:r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33600" y="685800"/>
              <a:ext cx="216597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Freestyle Script" panose="030804020302050B0404" pitchFamily="66" charset="0"/>
                </a:rPr>
                <a:t>African</a:t>
              </a:r>
              <a:endParaRPr lang="en-US" sz="8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Freestyle Script" panose="030804020302050B0404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" y="712887"/>
            <a:ext cx="8923360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2000"/>
              </a:lnSpc>
            </a:pPr>
            <a:r>
              <a:rPr lang="en-US" sz="11500" dirty="0" smtClean="0">
                <a:solidFill>
                  <a:srgbClr val="0094C8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Lets set the context right !</a:t>
            </a:r>
            <a:endParaRPr lang="en-US" sz="11500" dirty="0">
              <a:solidFill>
                <a:srgbClr val="0094C8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-590264" y="0"/>
            <a:ext cx="4419600" cy="6858000"/>
          </a:xfrm>
          <a:prstGeom prst="parallelogram">
            <a:avLst>
              <a:gd name="adj" fmla="val 131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>
            <a:off x="3295935" y="0"/>
            <a:ext cx="3719013" cy="6858000"/>
          </a:xfrm>
          <a:prstGeom prst="parallelogram">
            <a:avLst>
              <a:gd name="adj" fmla="val 15615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arallelogram 5"/>
          <p:cNvSpPr/>
          <p:nvPr/>
        </p:nvSpPr>
        <p:spPr>
          <a:xfrm>
            <a:off x="6477000" y="0"/>
            <a:ext cx="4038600" cy="6858000"/>
          </a:xfrm>
          <a:prstGeom prst="parallelogram">
            <a:avLst>
              <a:gd name="adj" fmla="val 1468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16502458">
            <a:off x="-11209" y="1322226"/>
            <a:ext cx="42450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/>
                </a:solidFill>
              </a:rPr>
              <a:t>GLOBAL</a:t>
            </a:r>
            <a:endParaRPr lang="en-US" sz="9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502458">
            <a:off x="2860255" y="1637979"/>
            <a:ext cx="4725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/>
                </a:solidFill>
              </a:rPr>
              <a:t>AFRICAN</a:t>
            </a:r>
            <a:endParaRPr lang="en-US" sz="9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502458">
            <a:off x="6266166" y="1310188"/>
            <a:ext cx="34347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/>
                </a:solidFill>
              </a:rPr>
              <a:t>LOCAL</a:t>
            </a:r>
            <a:endParaRPr lang="en-US" sz="96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8156" y="4895671"/>
            <a:ext cx="30639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</a:rPr>
              <a:t>Responsible Gaming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</a:rPr>
              <a:t>Know Your Player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</a:rPr>
              <a:t>Freedom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1997" y="4876800"/>
            <a:ext cx="20730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</a:rPr>
              <a:t>Power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</a:rPr>
              <a:t>Connectivity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</a:rPr>
              <a:t>Cost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9333" y="4876800"/>
            <a:ext cx="16673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</a:rPr>
              <a:t>Payment 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</a:rPr>
              <a:t>Channel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</a:rPr>
              <a:t>Content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990600" y="6211669"/>
            <a:ext cx="1120140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944" y="6211669"/>
            <a:ext cx="8916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Stencil" panose="040409050D0802020404" pitchFamily="82" charset="0"/>
              </a:rPr>
              <a:t>The challenges of transformation</a:t>
            </a:r>
            <a:endParaRPr lang="en-US" sz="36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76200"/>
            <a:ext cx="8085160" cy="2078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000"/>
              </a:lnSpc>
            </a:pPr>
            <a:r>
              <a:rPr lang="en-US" sz="8000" dirty="0" smtClean="0">
                <a:solidFill>
                  <a:srgbClr val="0094C8"/>
                </a:solidFill>
                <a:latin typeface="Arial Black" panose="020B0A04020102020204" pitchFamily="34" charset="0"/>
                <a:ea typeface="Adobe Gothic Std B" pitchFamily="34" charset="-128"/>
                <a:cs typeface="Aharoni" panose="02010803020104030203" pitchFamily="2" charset="-79"/>
              </a:rPr>
              <a:t>Innovation Model</a:t>
            </a:r>
            <a:endParaRPr lang="en-US" sz="8000" dirty="0" smtClean="0">
              <a:solidFill>
                <a:srgbClr val="0094C8"/>
              </a:solidFill>
              <a:latin typeface="Arial Black" panose="020B0A04020102020204" pitchFamily="34" charset="0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505200" y="1828800"/>
            <a:ext cx="2362200" cy="2326816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People</a:t>
            </a:r>
            <a:endParaRPr lang="en-US" sz="2400" dirty="0" smtClean="0"/>
          </a:p>
          <a:p>
            <a:pPr algn="ctr"/>
            <a:r>
              <a:rPr lang="en-US" dirty="0" smtClean="0"/>
              <a:t>Desirability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505200" y="3698416"/>
            <a:ext cx="2362200" cy="2326816"/>
          </a:xfrm>
          <a:prstGeom prst="ellipse">
            <a:avLst/>
          </a:prstGeom>
          <a:solidFill>
            <a:srgbClr val="C0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Technology</a:t>
            </a:r>
            <a:endParaRPr lang="en-US" sz="2400" dirty="0" smtClean="0"/>
          </a:p>
          <a:p>
            <a:pPr algn="ctr"/>
            <a:r>
              <a:rPr lang="en-US" dirty="0" smtClean="0"/>
              <a:t>Feasibility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752600" y="2819400"/>
            <a:ext cx="2362200" cy="2326816"/>
          </a:xfrm>
          <a:prstGeom prst="ellipse">
            <a:avLst/>
          </a:prstGeom>
          <a:solidFill>
            <a:srgbClr val="00B05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Business</a:t>
            </a:r>
            <a:endParaRPr lang="en-US" sz="2400" dirty="0" smtClean="0"/>
          </a:p>
          <a:p>
            <a:pPr algn="ctr"/>
            <a:r>
              <a:rPr lang="en-US" dirty="0" smtClean="0"/>
              <a:t>Viability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00800" y="3739232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Innovation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0600" y="194581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Emotional Innovation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0600" y="5648973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Innovation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4686300" y="3954861"/>
            <a:ext cx="1562100" cy="1297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124200" y="4495800"/>
            <a:ext cx="609600" cy="1152426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048000" y="2315148"/>
            <a:ext cx="762000" cy="119005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003816" y="3847563"/>
            <a:ext cx="224747" cy="2145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/>
      <p:bldP spid="17" grpId="0"/>
      <p:bldP spid="18" grpId="0"/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" y="712887"/>
            <a:ext cx="8923360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2000"/>
              </a:lnSpc>
            </a:pPr>
            <a:r>
              <a:rPr lang="en-US" sz="11500" dirty="0" smtClean="0">
                <a:solidFill>
                  <a:srgbClr val="0094C8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What Lotteries need?</a:t>
            </a:r>
            <a:endParaRPr lang="en-US" sz="11500" dirty="0">
              <a:solidFill>
                <a:srgbClr val="0094C8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" y="712887"/>
            <a:ext cx="8923360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2000"/>
              </a:lnSpc>
            </a:pPr>
            <a:r>
              <a:rPr lang="en-US" sz="11500" dirty="0" smtClean="0"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Inefficient Delivery Process</a:t>
            </a:r>
            <a:endParaRPr lang="en-US" sz="11500" dirty="0"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207546"/>
            <a:ext cx="8085160" cy="2078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600"/>
              </a:lnSpc>
            </a:pPr>
            <a:r>
              <a:rPr lang="en-US" sz="4800" b="0" dirty="0" smtClean="0">
                <a:solidFill>
                  <a:srgbClr val="0094C8"/>
                </a:solidFill>
                <a:latin typeface="Arial" panose="020B0604020202020204" pitchFamily="34" charset="0"/>
                <a:ea typeface="Adobe Gothic Std B" pitchFamily="34" charset="-128"/>
              </a:rPr>
              <a:t>The Right</a:t>
            </a:r>
            <a:endParaRPr lang="en-US" sz="4800" b="0" dirty="0" smtClean="0">
              <a:solidFill>
                <a:srgbClr val="0094C8"/>
              </a:solidFill>
              <a:latin typeface="Arial" panose="020B0604020202020204" pitchFamily="34" charset="0"/>
              <a:ea typeface="Adobe Gothic Std B" pitchFamily="34" charset="-128"/>
            </a:endParaRPr>
          </a:p>
          <a:p>
            <a:pPr eaLnBrk="1" hangingPunct="1">
              <a:lnSpc>
                <a:spcPts val="6000"/>
              </a:lnSpc>
            </a:pPr>
            <a:r>
              <a:rPr lang="en-US" sz="8000" dirty="0" smtClean="0">
                <a:solidFill>
                  <a:srgbClr val="0094C8"/>
                </a:solidFill>
                <a:latin typeface="Arial Black" panose="020B0A04020102020204" pitchFamily="34" charset="0"/>
                <a:ea typeface="Adobe Gothic Std B" pitchFamily="34" charset="-128"/>
                <a:cs typeface="Aharoni" panose="02010803020104030203" pitchFamily="2" charset="-79"/>
              </a:rPr>
              <a:t>Platform</a:t>
            </a:r>
            <a:endParaRPr lang="en-US" sz="8000" dirty="0" smtClean="0">
              <a:solidFill>
                <a:srgbClr val="0094C8"/>
              </a:solidFill>
              <a:latin typeface="Arial Black" panose="020B0A04020102020204" pitchFamily="34" charset="0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1705842"/>
            <a:ext cx="9228160" cy="3094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ts val="6700"/>
              </a:lnSpc>
            </a:pPr>
            <a:r>
              <a:rPr lang="en-US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Adobe Gothic Std B" pitchFamily="34" charset="-128"/>
                <a:cs typeface="Aharoni" panose="02010803020104030203" pitchFamily="2" charset="-79"/>
              </a:rPr>
              <a:t>Player Engagement Solution</a:t>
            </a:r>
            <a:endParaRPr lang="en-US" sz="8000" dirty="0" smtClean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4419600"/>
            <a:ext cx="9380560" cy="2078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000"/>
              </a:lnSpc>
            </a:pPr>
            <a:r>
              <a:rPr lang="en-US" sz="6000" dirty="0" smtClean="0">
                <a:solidFill>
                  <a:srgbClr val="0094C8"/>
                </a:solidFill>
                <a:latin typeface="Arial" panose="020B0604020202020204" pitchFamily="34" charset="0"/>
                <a:ea typeface="Adobe Gothic Std B" pitchFamily="34" charset="-128"/>
              </a:rPr>
              <a:t>Solution for</a:t>
            </a:r>
            <a:endParaRPr lang="en-US" sz="6000" dirty="0" smtClean="0">
              <a:solidFill>
                <a:srgbClr val="0094C8"/>
              </a:solidFill>
              <a:latin typeface="Arial" panose="020B0604020202020204" pitchFamily="34" charset="0"/>
              <a:ea typeface="Adobe Gothic Std B" pitchFamily="34" charset="-128"/>
            </a:endParaRPr>
          </a:p>
          <a:p>
            <a:pPr eaLnBrk="1" hangingPunct="1">
              <a:lnSpc>
                <a:spcPts val="6000"/>
              </a:lnSpc>
            </a:pPr>
            <a:r>
              <a:rPr lang="en-US" sz="8000" dirty="0" smtClean="0">
                <a:solidFill>
                  <a:srgbClr val="0094C8"/>
                </a:solidFill>
                <a:latin typeface="Arial" panose="020B0604020202020204" pitchFamily="34" charset="0"/>
                <a:ea typeface="Adobe Gothic Std B" pitchFamily="34" charset="-128"/>
              </a:rPr>
              <a:t>Smart Decisions</a:t>
            </a:r>
            <a:endParaRPr lang="en-US" sz="8000" dirty="0" smtClean="0">
              <a:solidFill>
                <a:srgbClr val="0094C8"/>
              </a:solidFill>
              <a:latin typeface="Arial" panose="020B0604020202020204" pitchFamily="34" charset="0"/>
              <a:ea typeface="Adobe Gothic Std B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Abhishek Kumbhat\Desktop\28 Morning\New folder (2)\wla_ad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5"/>
          <a:stretch>
            <a:fillRect/>
          </a:stretch>
        </p:blipFill>
        <p:spPr bwMode="auto">
          <a:xfrm>
            <a:off x="0" y="171450"/>
            <a:ext cx="9141548" cy="648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20640" y="1703692"/>
            <a:ext cx="8085160" cy="203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000"/>
              </a:lnSpc>
            </a:pPr>
            <a:r>
              <a:rPr lang="en-US" sz="7200" dirty="0" smtClean="0">
                <a:solidFill>
                  <a:srgbClr val="0094C8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Transforming African Lotteries</a:t>
            </a:r>
            <a:endParaRPr lang="en-US" sz="7200" dirty="0">
              <a:solidFill>
                <a:srgbClr val="0094C8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33150" y="3420070"/>
            <a:ext cx="92918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5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3X3 Innovation Model</a:t>
            </a:r>
            <a:endParaRPr lang="en-US" sz="52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044" y="33769"/>
            <a:ext cx="2693088" cy="1305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304800" y="3420070"/>
            <a:ext cx="708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bhishek Kumbhat\Desktop\28 Morning\New folder (2)\IMG_5821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3" b="5471"/>
          <a:stretch>
            <a:fillRect/>
          </a:stretch>
        </p:blipFill>
        <p:spPr bwMode="auto">
          <a:xfrm>
            <a:off x="-2" y="407738"/>
            <a:ext cx="9144002" cy="61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-533400" y="304800"/>
            <a:ext cx="3657600" cy="1434152"/>
            <a:chOff x="-913263" y="802944"/>
            <a:chExt cx="3657600" cy="1434152"/>
          </a:xfrm>
        </p:grpSpPr>
        <p:sp>
          <p:nvSpPr>
            <p:cNvPr id="3" name="Rounded Rectangle 2"/>
            <p:cNvSpPr/>
            <p:nvPr/>
          </p:nvSpPr>
          <p:spPr>
            <a:xfrm>
              <a:off x="-913263" y="802944"/>
              <a:ext cx="3657600" cy="1434152"/>
            </a:xfrm>
            <a:prstGeom prst="roundRect">
              <a:avLst>
                <a:gd name="adj" fmla="val 1368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4" descr="Image result for weaver gaming platform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80" t="11856" r="31842" b="50000"/>
            <a:stretch>
              <a:fillRect/>
            </a:stretch>
          </p:blipFill>
          <p:spPr bwMode="auto">
            <a:xfrm>
              <a:off x="-305937" y="838200"/>
              <a:ext cx="3049137" cy="1024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-228600" y="851848"/>
              <a:ext cx="736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</a:t>
              </a:r>
              <a:endPara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78215" y="1672932"/>
              <a:ext cx="10214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CARD</a:t>
              </a:r>
              <a:endPara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bhishek Kumbhat\Desktop\28 Morning\New folder (2)\IMG_5823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9"/>
          <a:stretch>
            <a:fillRect/>
          </a:stretch>
        </p:blipFill>
        <p:spPr bwMode="auto">
          <a:xfrm>
            <a:off x="-12129" y="0"/>
            <a:ext cx="9156129" cy="635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" y="5715000"/>
            <a:ext cx="9144001" cy="1143000"/>
          </a:xfrm>
          <a:prstGeom prst="rect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WEAVER CARD also as wallet to play Mobile Lottery</a:t>
            </a:r>
            <a:endParaRPr lang="en-US" sz="28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-304800" y="4648200"/>
            <a:ext cx="3124200" cy="762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rgbClr val="00B0F0"/>
                </a:solidFill>
              </a:rPr>
              <a:t>Player </a:t>
            </a:r>
            <a:r>
              <a:rPr lang="en-US" sz="2400" b="1" dirty="0" smtClean="0">
                <a:solidFill>
                  <a:srgbClr val="00B0F0"/>
                </a:solidFill>
              </a:rPr>
              <a:t>WALLET</a:t>
            </a:r>
            <a:endParaRPr lang="en-US" sz="2400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result for data analytics marketi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99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-76200" y="-88106"/>
            <a:ext cx="938056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000"/>
              </a:lnSpc>
            </a:pPr>
            <a:r>
              <a:rPr lang="en-US" sz="6600" dirty="0" smtClean="0">
                <a:solidFill>
                  <a:srgbClr val="0094C8"/>
                </a:solidFill>
                <a:latin typeface="Arial" panose="020B0604020202020204" pitchFamily="34" charset="0"/>
                <a:ea typeface="Adobe Gothic Std B" pitchFamily="34" charset="-128"/>
              </a:rPr>
              <a:t>Smart Decisions</a:t>
            </a:r>
            <a:endParaRPr lang="en-US" sz="6600" dirty="0" smtClean="0">
              <a:solidFill>
                <a:srgbClr val="0094C8"/>
              </a:solidFill>
              <a:latin typeface="Arial" panose="020B0604020202020204" pitchFamily="34" charset="0"/>
              <a:ea typeface="Adobe Gothic Std B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" y="762000"/>
            <a:ext cx="8085160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000"/>
              </a:lnSpc>
            </a:pPr>
            <a:r>
              <a:rPr lang="en-US" sz="8000" dirty="0" smtClean="0">
                <a:solidFill>
                  <a:srgbClr val="0094C8"/>
                </a:solidFill>
                <a:latin typeface="Arial Black" panose="020B0A04020102020204" pitchFamily="34" charset="0"/>
                <a:ea typeface="Adobe Gothic Std B" pitchFamily="34" charset="-128"/>
                <a:cs typeface="Aharoni" panose="02010803020104030203" pitchFamily="2" charset="-79"/>
              </a:rPr>
              <a:t>Domain</a:t>
            </a:r>
            <a:endParaRPr lang="en-US" sz="8000" dirty="0" smtClean="0">
              <a:solidFill>
                <a:srgbClr val="0094C8"/>
              </a:solidFill>
              <a:latin typeface="Arial Black" panose="020B0A04020102020204" pitchFamily="34" charset="0"/>
              <a:ea typeface="Adobe Gothic Std B" pitchFamily="34" charset="-128"/>
              <a:cs typeface="Aharoni" panose="02010803020104030203" pitchFamily="2" charset="-79"/>
            </a:endParaRPr>
          </a:p>
          <a:p>
            <a:pPr eaLnBrk="1" hangingPunct="1">
              <a:lnSpc>
                <a:spcPts val="6000"/>
              </a:lnSpc>
            </a:pPr>
            <a:r>
              <a:rPr lang="en-US" sz="8000" dirty="0" smtClean="0">
                <a:solidFill>
                  <a:srgbClr val="0094C8"/>
                </a:solidFill>
                <a:latin typeface="Arial Black" panose="020B0A04020102020204" pitchFamily="34" charset="0"/>
                <a:ea typeface="Adobe Gothic Std B" pitchFamily="34" charset="-128"/>
                <a:cs typeface="Aharoni" panose="02010803020104030203" pitchFamily="2" charset="-79"/>
              </a:rPr>
              <a:t>Knowledge</a:t>
            </a:r>
            <a:endParaRPr lang="en-US" sz="8000" dirty="0" smtClean="0">
              <a:solidFill>
                <a:srgbClr val="0094C8"/>
              </a:solidFill>
              <a:latin typeface="Arial Black" panose="020B0A04020102020204" pitchFamily="34" charset="0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14300" y="2480806"/>
            <a:ext cx="6629400" cy="56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000"/>
              </a:lnSpc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45 Years of operational experience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143000" y="4038600"/>
            <a:ext cx="8085160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ts val="6000"/>
              </a:lnSpc>
            </a:pPr>
            <a:r>
              <a:rPr lang="en-US" sz="8000" dirty="0" smtClean="0">
                <a:solidFill>
                  <a:srgbClr val="0094C8"/>
                </a:solidFill>
                <a:latin typeface="Arial Black" panose="020B0A04020102020204" pitchFamily="34" charset="0"/>
                <a:ea typeface="Adobe Gothic Std B" pitchFamily="34" charset="-128"/>
                <a:cs typeface="Aharoni" panose="02010803020104030203" pitchFamily="2" charset="-79"/>
              </a:rPr>
              <a:t>Data </a:t>
            </a:r>
            <a:endParaRPr lang="en-US" sz="8000" dirty="0" smtClean="0">
              <a:solidFill>
                <a:srgbClr val="0094C8"/>
              </a:solidFill>
              <a:latin typeface="Arial Black" panose="020B0A04020102020204" pitchFamily="34" charset="0"/>
              <a:ea typeface="Adobe Gothic Std B" pitchFamily="34" charset="-128"/>
              <a:cs typeface="Aharoni" panose="02010803020104030203" pitchFamily="2" charset="-79"/>
            </a:endParaRPr>
          </a:p>
          <a:p>
            <a:pPr algn="r" eaLnBrk="1" hangingPunct="1">
              <a:lnSpc>
                <a:spcPts val="6000"/>
              </a:lnSpc>
            </a:pPr>
            <a:r>
              <a:rPr lang="en-US" sz="8000" dirty="0" smtClean="0">
                <a:solidFill>
                  <a:srgbClr val="0094C8"/>
                </a:solidFill>
                <a:latin typeface="Arial Black" panose="020B0A04020102020204" pitchFamily="34" charset="0"/>
                <a:ea typeface="Adobe Gothic Std B" pitchFamily="34" charset="-128"/>
                <a:cs typeface="Aharoni" panose="02010803020104030203" pitchFamily="2" charset="-79"/>
              </a:rPr>
              <a:t>Science</a:t>
            </a:r>
            <a:endParaRPr lang="en-US" sz="8000" dirty="0">
              <a:solidFill>
                <a:srgbClr val="0094C8"/>
              </a:solidFill>
              <a:latin typeface="Arial Black" panose="020B0A04020102020204" pitchFamily="34" charset="0"/>
              <a:ea typeface="Adobe Gothic Std B" pitchFamily="34" charset="-128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201643" y="549442"/>
            <a:ext cx="2076801" cy="762001"/>
          </a:xfrm>
          <a:prstGeom prst="roundRect">
            <a:avLst>
              <a:gd name="adj" fmla="val 1081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/>
              </a:rPr>
              <a:t>DEMO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-381000" y="-174008"/>
            <a:ext cx="9805920" cy="817484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Book Antiqua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" y="8692"/>
            <a:ext cx="89916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800" dirty="0" smtClean="0">
                <a:solidFill>
                  <a:schemeClr val="bg1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Invoices, Returns, </a:t>
            </a:r>
            <a:r>
              <a:rPr lang="en-US" sz="3800" dirty="0" err="1" smtClean="0">
                <a:solidFill>
                  <a:schemeClr val="bg1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eSign</a:t>
            </a:r>
            <a:r>
              <a:rPr lang="en-US" sz="3800" dirty="0" smtClean="0">
                <a:solidFill>
                  <a:schemeClr val="bg1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 and Recon.</a:t>
            </a:r>
            <a:endParaRPr lang="en-US" sz="3800" dirty="0">
              <a:solidFill>
                <a:schemeClr val="bg1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Skill Lotto Solutions Pvt. Ltd.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</a:fld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608341" y="2458041"/>
            <a:ext cx="1899085" cy="8382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cs typeface="Aharoni" panose="02010803020104030203"/>
              </a:rPr>
              <a:t>Skill Lotto’s  </a:t>
            </a:r>
            <a:endParaRPr lang="en-US" sz="2400" b="1" dirty="0" smtClean="0">
              <a:solidFill>
                <a:schemeClr val="bg1"/>
              </a:solidFill>
              <a:cs typeface="Aharoni" panose="02010803020104030203"/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cs typeface="Aharoni" panose="02010803020104030203"/>
              </a:rPr>
              <a:t>ASP Portal</a:t>
            </a:r>
            <a:endParaRPr lang="en-US" sz="2400" b="1" dirty="0">
              <a:solidFill>
                <a:schemeClr val="bg1"/>
              </a:solidFill>
              <a:cs typeface="Aharoni" panose="02010803020104030203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6200" y="1524000"/>
            <a:ext cx="2019265" cy="3652019"/>
          </a:xfrm>
          <a:prstGeom prst="roundRect">
            <a:avLst>
              <a:gd name="adj" fmla="val 749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Invoice</a:t>
            </a:r>
            <a:endParaRPr lang="en-US" sz="2400" b="1" dirty="0" smtClean="0">
              <a:solidFill>
                <a:schemeClr val="tx1">
                  <a:lumMod val="95000"/>
                  <a:lumOff val="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0" name="Elbow Connector 29"/>
          <p:cNvCxnSpPr>
            <a:stCxn id="10" idx="3"/>
          </p:cNvCxnSpPr>
          <p:nvPr/>
        </p:nvCxnSpPr>
        <p:spPr>
          <a:xfrm flipV="1">
            <a:off x="1922039" y="3142015"/>
            <a:ext cx="1686302" cy="1195805"/>
          </a:xfrm>
          <a:prstGeom prst="bentConnector3">
            <a:avLst>
              <a:gd name="adj1" fmla="val 50000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3352800" y="1556521"/>
            <a:ext cx="2388360" cy="2057399"/>
          </a:xfrm>
          <a:prstGeom prst="roundRect">
            <a:avLst>
              <a:gd name="adj" fmla="val 749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Invoice &amp; GSTR</a:t>
            </a:r>
            <a:endParaRPr lang="en-US" sz="2000" b="1" dirty="0" smtClean="0">
              <a:solidFill>
                <a:schemeClr val="tx1">
                  <a:lumMod val="95000"/>
                  <a:lumOff val="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(View &amp; Save)</a:t>
            </a:r>
            <a:endParaRPr lang="en-US" sz="2000" b="1" dirty="0" smtClean="0">
              <a:solidFill>
                <a:schemeClr val="tx1">
                  <a:lumMod val="95000"/>
                  <a:lumOff val="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880538" y="1556519"/>
            <a:ext cx="3111062" cy="4724401"/>
          </a:xfrm>
          <a:prstGeom prst="roundRect">
            <a:avLst>
              <a:gd name="adj" fmla="val 749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GSTR File with </a:t>
            </a:r>
            <a:r>
              <a:rPr lang="en-US" sz="2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eSign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&amp; DSC</a:t>
            </a:r>
            <a:endParaRPr lang="en-US" sz="2000" b="1" dirty="0" smtClean="0">
              <a:solidFill>
                <a:schemeClr val="tx1">
                  <a:lumMod val="95000"/>
                  <a:lumOff val="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6" name="Picture 2" descr="C:\Users\Abhishek Kumbhat\Desktop\GST Presentation\resources\esign - signzy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472" y="5546300"/>
            <a:ext cx="1905101" cy="67418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7" name="TextBox 36"/>
          <p:cNvSpPr txBox="1"/>
          <p:nvPr/>
        </p:nvSpPr>
        <p:spPr>
          <a:xfrm>
            <a:off x="6436605" y="5272332"/>
            <a:ext cx="1171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Powered By</a:t>
            </a:r>
            <a:endParaRPr lang="en-US" sz="1600" i="1" dirty="0"/>
          </a:p>
        </p:txBody>
      </p:sp>
      <p:pic>
        <p:nvPicPr>
          <p:cNvPr id="1026" name="Picture 2" descr="C:\Users\Abhishek Kumbhat\Desktop\GST Presentation\resources\Finance-Minister-bat-for-Aadhaar-Card-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704" y="2609755"/>
            <a:ext cx="2983462" cy="114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bhishek Kumbhat\Desktop\GST Presentation\resources\Digital-Signa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946" y="4097928"/>
            <a:ext cx="1498600" cy="106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7032377" y="3766320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OR</a:t>
            </a:r>
            <a:endParaRPr lang="en-US" b="1" i="1" dirty="0"/>
          </a:p>
        </p:txBody>
      </p:sp>
      <p:sp>
        <p:nvSpPr>
          <p:cNvPr id="41" name="Rounded Rectangle 40"/>
          <p:cNvSpPr/>
          <p:nvPr/>
        </p:nvSpPr>
        <p:spPr>
          <a:xfrm>
            <a:off x="1828800" y="5415450"/>
            <a:ext cx="2590800" cy="954806"/>
          </a:xfrm>
          <a:prstGeom prst="roundRect">
            <a:avLst>
              <a:gd name="adj" fmla="val 749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Reconciliation &amp; Further GSTR Filing</a:t>
            </a:r>
            <a:endParaRPr lang="en-US" sz="2000" b="1" dirty="0" smtClean="0">
              <a:solidFill>
                <a:schemeClr val="tx1">
                  <a:lumMod val="95000"/>
                  <a:lumOff val="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78671" y="2461723"/>
            <a:ext cx="1743367" cy="1140529"/>
            <a:chOff x="304799" y="2581603"/>
            <a:chExt cx="1743367" cy="1140529"/>
          </a:xfrm>
        </p:grpSpPr>
        <p:grpSp>
          <p:nvGrpSpPr>
            <p:cNvPr id="17" name="Group 16"/>
            <p:cNvGrpSpPr/>
            <p:nvPr/>
          </p:nvGrpSpPr>
          <p:grpSpPr>
            <a:xfrm>
              <a:off x="304800" y="2581603"/>
              <a:ext cx="1709797" cy="838200"/>
              <a:chOff x="252248" y="3505200"/>
              <a:chExt cx="1709797" cy="838200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252248" y="3505200"/>
                <a:ext cx="1709797" cy="8382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bg1"/>
                  </a:solidFill>
                  <a:cs typeface="Aharoni" panose="02010803020104030203"/>
                </a:endParaRP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616172" y="3563253"/>
                <a:ext cx="1007676" cy="745039"/>
                <a:chOff x="814301" y="5620653"/>
                <a:chExt cx="1007676" cy="745039"/>
              </a:xfrm>
            </p:grpSpPr>
            <p:pic>
              <p:nvPicPr>
                <p:cNvPr id="14" name="Picture 11" descr="C:\Users\Abhishek Kumbhat\Desktop\GST Presentation\resources\pas-blue.jp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4301" y="5620653"/>
                  <a:ext cx="622239" cy="622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1095584" y="5719361"/>
                  <a:ext cx="7263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i="1" dirty="0">
                      <a:solidFill>
                        <a:schemeClr val="bg1"/>
                      </a:solidFill>
                      <a:cs typeface="Aharoni" panose="02010803020104030203"/>
                    </a:rPr>
                    <a:t>AS</a:t>
                  </a:r>
                  <a:endParaRPr lang="en-US" sz="3600" b="1" i="1" dirty="0">
                    <a:solidFill>
                      <a:schemeClr val="bg1"/>
                    </a:solidFill>
                    <a:cs typeface="Aharoni" panose="02010803020104030203"/>
                  </a:endParaRPr>
                </a:p>
              </p:txBody>
            </p:sp>
          </p:grpSp>
        </p:grpSp>
        <p:sp>
          <p:nvSpPr>
            <p:cNvPr id="42" name="TextBox 41"/>
            <p:cNvSpPr txBox="1"/>
            <p:nvPr/>
          </p:nvSpPr>
          <p:spPr>
            <a:xfrm>
              <a:off x="304799" y="3352800"/>
              <a:ext cx="1743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Accounting S/W</a:t>
              </a:r>
              <a:endParaRPr lang="en-US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12241" y="3918720"/>
            <a:ext cx="1757096" cy="1143000"/>
            <a:chOff x="338369" y="4038600"/>
            <a:chExt cx="1757096" cy="1143000"/>
          </a:xfrm>
        </p:grpSpPr>
        <p:sp>
          <p:nvSpPr>
            <p:cNvPr id="10" name="Rounded Rectangle 9"/>
            <p:cNvSpPr/>
            <p:nvPr/>
          </p:nvSpPr>
          <p:spPr>
            <a:xfrm>
              <a:off x="338369" y="4038600"/>
              <a:ext cx="1709798" cy="8382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cs typeface="Aharoni" panose="02010803020104030203"/>
                </a:rPr>
                <a:t>Skill Lotto’s Agent POS</a:t>
              </a:r>
              <a:endParaRPr lang="en-US" sz="2400" b="1" dirty="0">
                <a:solidFill>
                  <a:schemeClr val="bg1"/>
                </a:solidFill>
                <a:cs typeface="Aharoni" panose="02010803020104030203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52098" y="4812268"/>
              <a:ext cx="1743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Distributor Panel</a:t>
              </a:r>
              <a:endParaRPr lang="en-US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929745" y="2343345"/>
            <a:ext cx="1499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Issue </a:t>
            </a:r>
            <a:endParaRPr lang="en-US" sz="1600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invoice</a:t>
            </a: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41484" y="3954611"/>
            <a:ext cx="1035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Upload Multiple Invoices (Excel)</a:t>
            </a: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2438400" y="1972279"/>
            <a:ext cx="457200" cy="4728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Elbow Connector 49"/>
          <p:cNvCxnSpPr>
            <a:stCxn id="12" idx="3"/>
            <a:endCxn id="16" idx="1"/>
          </p:cNvCxnSpPr>
          <p:nvPr/>
        </p:nvCxnSpPr>
        <p:spPr>
          <a:xfrm flipV="1">
            <a:off x="1888469" y="2877141"/>
            <a:ext cx="1719872" cy="3682"/>
          </a:xfrm>
          <a:prstGeom prst="bentConnector3">
            <a:avLst>
              <a:gd name="adj1" fmla="val 50000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2284284" y="3817641"/>
            <a:ext cx="457200" cy="4728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Elbow Connector 47"/>
          <p:cNvCxnSpPr>
            <a:stCxn id="16" idx="2"/>
          </p:cNvCxnSpPr>
          <p:nvPr/>
        </p:nvCxnSpPr>
        <p:spPr>
          <a:xfrm rot="16200000" flipH="1">
            <a:off x="4653597" y="3200528"/>
            <a:ext cx="1137963" cy="1329388"/>
          </a:xfrm>
          <a:prstGeom prst="bentConnector2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4841567" y="3842520"/>
            <a:ext cx="457200" cy="4728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Elbow Connector 50"/>
          <p:cNvCxnSpPr>
            <a:endCxn id="41" idx="3"/>
          </p:cNvCxnSpPr>
          <p:nvPr/>
        </p:nvCxnSpPr>
        <p:spPr>
          <a:xfrm rot="10800000" flipV="1">
            <a:off x="4419601" y="5097771"/>
            <a:ext cx="1467673" cy="795082"/>
          </a:xfrm>
          <a:prstGeom prst="bentConnector3">
            <a:avLst>
              <a:gd name="adj1" fmla="val 50000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653935" y="5274795"/>
            <a:ext cx="457200" cy="4728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Picture 2" descr="C:\Users\Abhishek Kumbhat\Desktop\GST Presentation\resources\download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" t="1781" r="5351" b="30677"/>
          <a:stretch>
            <a:fillRect/>
          </a:stretch>
        </p:blipFill>
        <p:spPr bwMode="auto">
          <a:xfrm>
            <a:off x="8534400" y="-183"/>
            <a:ext cx="609600" cy="64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7201643" y="549442"/>
            <a:ext cx="2076801" cy="762001"/>
          </a:xfrm>
          <a:prstGeom prst="roundRect">
            <a:avLst>
              <a:gd name="adj" fmla="val 1081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/>
              </a:rPr>
              <a:t>DEMO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-381000" y="-174008"/>
            <a:ext cx="9805920" cy="817484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Book Antiqua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" y="8692"/>
            <a:ext cx="89916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800" dirty="0" smtClean="0">
                <a:solidFill>
                  <a:schemeClr val="bg1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User Management</a:t>
            </a:r>
            <a:endParaRPr lang="en-US" sz="3800" dirty="0">
              <a:solidFill>
                <a:schemeClr val="bg1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09600" y="1066800"/>
            <a:ext cx="3276600" cy="1012505"/>
          </a:xfrm>
          <a:prstGeom prst="roundRect">
            <a:avLst>
              <a:gd name="adj" fmla="val 10819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Tax Payer #1</a:t>
            </a:r>
            <a:endParaRPr lang="en-US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haroni" panose="02010803020104030203" pitchFamily="2" charset="-79"/>
              </a:rPr>
              <a:t>(Owner of the GSTIN – with registered Mobile No.)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99531" y="1756139"/>
            <a:ext cx="1796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Access Rights assigned through OTP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9600" y="3411968"/>
            <a:ext cx="7924800" cy="2807732"/>
            <a:chOff x="609600" y="3048000"/>
            <a:chExt cx="7924800" cy="2807732"/>
          </a:xfrm>
        </p:grpSpPr>
        <p:sp>
          <p:nvSpPr>
            <p:cNvPr id="11" name="Rounded Rectangle 10"/>
            <p:cNvSpPr/>
            <p:nvPr/>
          </p:nvSpPr>
          <p:spPr>
            <a:xfrm>
              <a:off x="609600" y="3048000"/>
              <a:ext cx="7924800" cy="2807732"/>
            </a:xfrm>
            <a:prstGeom prst="roundRect">
              <a:avLst>
                <a:gd name="adj" fmla="val 7493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Tax Assistant</a:t>
              </a:r>
              <a:endPara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102860" y="3352800"/>
              <a:ext cx="3593340" cy="1166884"/>
            </a:xfrm>
            <a:prstGeom prst="roundRect">
              <a:avLst>
                <a:gd name="adj" fmla="val 10819"/>
              </a:avLst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Master User</a:t>
              </a:r>
              <a:endPara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algn="ctr"/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cs typeface="Aharoni" panose="02010803020104030203" pitchFamily="2" charset="-79"/>
                </a:rPr>
                <a:t>(Master Access Rights of GSTIN is assigned to this user @ GSP)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914400" y="4940490"/>
              <a:ext cx="2129475" cy="545910"/>
            </a:xfrm>
            <a:prstGeom prst="roundRect">
              <a:avLst>
                <a:gd name="adj" fmla="val 10819"/>
              </a:avLst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Sub-User #1</a:t>
              </a:r>
              <a:endPara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352800" y="4940490"/>
              <a:ext cx="2129475" cy="545910"/>
            </a:xfrm>
            <a:prstGeom prst="roundRect">
              <a:avLst>
                <a:gd name="adj" fmla="val 10819"/>
              </a:avLst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Sub-User #2</a:t>
              </a:r>
              <a:endPara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6176325" y="4940490"/>
              <a:ext cx="2129475" cy="545910"/>
            </a:xfrm>
            <a:prstGeom prst="roundRect">
              <a:avLst>
                <a:gd name="adj" fmla="val 10819"/>
              </a:avLst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Sub-User #n</a:t>
              </a:r>
              <a:endPara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40289" y="5036108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…</a:t>
              </a:r>
              <a:endParaRPr lang="en-US" sz="2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43000" y="5486400"/>
              <a:ext cx="7070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Any set of privileges assigned to a sub-user for any particular set of GSTIN</a:t>
              </a:r>
              <a:endParaRPr lang="en-US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6" name="Elbow Connector 25"/>
            <p:cNvCxnSpPr>
              <a:stCxn id="17" idx="2"/>
              <a:endCxn id="21" idx="0"/>
            </p:cNvCxnSpPr>
            <p:nvPr/>
          </p:nvCxnSpPr>
          <p:spPr>
            <a:xfrm rot="5400000">
              <a:off x="3728931" y="2769891"/>
              <a:ext cx="420806" cy="3920392"/>
            </a:xfrm>
            <a:prstGeom prst="bentConnector3">
              <a:avLst>
                <a:gd name="adj1" fmla="val 24054"/>
              </a:avLst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17" idx="2"/>
              <a:endCxn id="23" idx="0"/>
            </p:cNvCxnSpPr>
            <p:nvPr/>
          </p:nvCxnSpPr>
          <p:spPr>
            <a:xfrm rot="16200000" flipH="1">
              <a:off x="6359893" y="4059320"/>
              <a:ext cx="420806" cy="1341533"/>
            </a:xfrm>
            <a:prstGeom prst="bentConnector3">
              <a:avLst>
                <a:gd name="adj1" fmla="val 24054"/>
              </a:avLst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>
              <a:stCxn id="17" idx="2"/>
              <a:endCxn id="22" idx="0"/>
            </p:cNvCxnSpPr>
            <p:nvPr/>
          </p:nvCxnSpPr>
          <p:spPr>
            <a:xfrm rot="5400000">
              <a:off x="4948131" y="3989091"/>
              <a:ext cx="420806" cy="1481992"/>
            </a:xfrm>
            <a:prstGeom prst="bentConnector3">
              <a:avLst>
                <a:gd name="adj1" fmla="val 23633"/>
              </a:avLst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ounded Rectangle 49"/>
          <p:cNvSpPr/>
          <p:nvPr/>
        </p:nvSpPr>
        <p:spPr>
          <a:xfrm>
            <a:off x="609600" y="2209800"/>
            <a:ext cx="3276600" cy="1012505"/>
          </a:xfrm>
          <a:prstGeom prst="roundRect">
            <a:avLst>
              <a:gd name="adj" fmla="val 10819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Tax Payer #n</a:t>
            </a:r>
            <a:endParaRPr lang="en-US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haroni" panose="02010803020104030203" pitchFamily="2" charset="-79"/>
              </a:rPr>
              <a:t>(Owner of the GSTIN – with registered Mobile No.)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cs typeface="Aharoni" panose="02010803020104030203" pitchFamily="2" charset="-79"/>
            </a:endParaRPr>
          </a:p>
        </p:txBody>
      </p:sp>
      <p:cxnSp>
        <p:nvCxnSpPr>
          <p:cNvPr id="16" name="Elbow Connector 15"/>
          <p:cNvCxnSpPr>
            <a:stCxn id="8" idx="3"/>
            <a:endCxn id="17" idx="0"/>
          </p:cNvCxnSpPr>
          <p:nvPr/>
        </p:nvCxnSpPr>
        <p:spPr>
          <a:xfrm>
            <a:off x="3886200" y="1573053"/>
            <a:ext cx="2013330" cy="2143715"/>
          </a:xfrm>
          <a:prstGeom prst="bentConnector2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50" idx="3"/>
            <a:endCxn id="17" idx="0"/>
          </p:cNvCxnSpPr>
          <p:nvPr/>
        </p:nvCxnSpPr>
        <p:spPr>
          <a:xfrm>
            <a:off x="3886200" y="2716053"/>
            <a:ext cx="2013330" cy="1000715"/>
          </a:xfrm>
          <a:prstGeom prst="bentConnector2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Skill Lotto Solutions Pvt. Ltd.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</a:fld>
            <a:endParaRPr lang="en-US"/>
          </a:p>
        </p:txBody>
      </p:sp>
      <p:pic>
        <p:nvPicPr>
          <p:cNvPr id="27" name="Picture 2" descr="C:\Users\Abhishek Kumbhat\Desktop\GST Presentation\resources\download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" t="1781" r="5351" b="30677"/>
          <a:stretch>
            <a:fillRect/>
          </a:stretch>
        </p:blipFill>
        <p:spPr bwMode="auto">
          <a:xfrm>
            <a:off x="8534400" y="-183"/>
            <a:ext cx="609600" cy="64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52400" y="1488678"/>
            <a:ext cx="8085160" cy="130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defPPr>
              <a:defRPr lang="en-US"/>
            </a:defPPr>
            <a:lvl1pPr>
              <a:lnSpc>
                <a:spcPts val="6000"/>
              </a:lnSpc>
              <a:defRPr sz="8000" b="1">
                <a:solidFill>
                  <a:srgbClr val="0094C8"/>
                </a:solidFill>
                <a:latin typeface="Arial Black" panose="020B0A04020102020204" pitchFamily="34" charset="0"/>
                <a:ea typeface="Adobe Gothic Std B" pitchFamily="34" charset="-128"/>
                <a:cs typeface="Aharoni" panose="02010803020104030203" pitchFamily="2" charset="-79"/>
              </a:defRPr>
            </a:lvl1pPr>
            <a:lvl2pPr marL="742950" indent="-285750" eaLnBrk="0" hangingPunct="0">
              <a:defRPr sz="1200" b="1"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90500" y="2403078"/>
            <a:ext cx="6629400" cy="605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000"/>
              </a:lnSpc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Open Data Analytics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14400" y="3774678"/>
            <a:ext cx="8085160" cy="130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defPPr>
              <a:defRPr lang="en-US"/>
            </a:defPPr>
            <a:lvl1pPr>
              <a:lnSpc>
                <a:spcPts val="6000"/>
              </a:lnSpc>
              <a:defRPr sz="8000" b="1">
                <a:solidFill>
                  <a:srgbClr val="0094C8"/>
                </a:solidFill>
                <a:latin typeface="Arial Black" panose="020B0A04020102020204" pitchFamily="34" charset="0"/>
                <a:ea typeface="Adobe Gothic Std B" pitchFamily="34" charset="-128"/>
                <a:cs typeface="Aharoni" panose="02010803020104030203" pitchFamily="2" charset="-79"/>
              </a:defRPr>
            </a:lvl1pPr>
            <a:lvl2pPr marL="742950" indent="-285750" eaLnBrk="0" hangingPunct="0">
              <a:defRPr sz="1200" b="1"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293960" y="4693384"/>
            <a:ext cx="66294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ts val="4000"/>
              </a:lnSpc>
            </a:pP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Built around </a:t>
            </a:r>
            <a:endParaRPr lang="en-US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  <a:p>
            <a:pPr algn="r" eaLnBrk="1" hangingPunct="1">
              <a:lnSpc>
                <a:spcPts val="4000"/>
              </a:lnSpc>
            </a:pPr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WEAVER</a:t>
            </a:r>
            <a:endParaRPr lang="en-US" sz="4400" dirty="0" smtClean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  <a:p>
            <a:pPr algn="r" eaLnBrk="1" hangingPunct="1">
              <a:lnSpc>
                <a:spcPts val="4000"/>
              </a:lnSpc>
            </a:pP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 Platform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533400" y="-152400"/>
            <a:ext cx="3657600" cy="1434152"/>
            <a:chOff x="-913263" y="802944"/>
            <a:chExt cx="3657600" cy="1434152"/>
          </a:xfrm>
        </p:grpSpPr>
        <p:sp>
          <p:nvSpPr>
            <p:cNvPr id="9" name="Rounded Rectangle 8"/>
            <p:cNvSpPr/>
            <p:nvPr/>
          </p:nvSpPr>
          <p:spPr>
            <a:xfrm>
              <a:off x="-913263" y="802944"/>
              <a:ext cx="3657600" cy="1434152"/>
            </a:xfrm>
            <a:prstGeom prst="roundRect">
              <a:avLst>
                <a:gd name="adj" fmla="val 1368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 descr="Image result for weaver gaming platform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80" t="11856" r="31842" b="50000"/>
            <a:stretch>
              <a:fillRect/>
            </a:stretch>
          </p:blipFill>
          <p:spPr bwMode="auto">
            <a:xfrm>
              <a:off x="-305937" y="838200"/>
              <a:ext cx="3049137" cy="1024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725574" y="1712879"/>
              <a:ext cx="15650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ANALYTICS</a:t>
              </a:r>
              <a:endPara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304800" y="1905000"/>
            <a:ext cx="28575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162300" y="1905000"/>
            <a:ext cx="28575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019800" y="1905000"/>
            <a:ext cx="28575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27806" y="2057400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Clint A Delivered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91050" y="2073636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Clint B Delivered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48550" y="2073636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Clint C Delivered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9100" y="362634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Linear / Batch wise delivery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9724" y="4860564"/>
            <a:ext cx="8617576" cy="1831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10200" y="3630769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Clint A Delivered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03174" y="5910399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Clint A Delivered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" y="3630769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Parallel Delivery</a:t>
            </a:r>
            <a:endParaRPr lang="en-US" b="1" dirty="0"/>
          </a:p>
        </p:txBody>
      </p:sp>
      <p:cxnSp>
        <p:nvCxnSpPr>
          <p:cNvPr id="20" name="Elbow Connector 19"/>
          <p:cNvCxnSpPr/>
          <p:nvPr/>
        </p:nvCxnSpPr>
        <p:spPr>
          <a:xfrm flipV="1">
            <a:off x="3127956" y="4114800"/>
            <a:ext cx="2663244" cy="745764"/>
          </a:xfrm>
          <a:prstGeom prst="bentConnector3">
            <a:avLst>
              <a:gd name="adj1" fmla="val -1259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>
            <a:off x="3104345" y="4878878"/>
            <a:ext cx="2968044" cy="1006836"/>
          </a:xfrm>
          <a:prstGeom prst="bentConnector3">
            <a:avLst>
              <a:gd name="adj1" fmla="val 99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1200" y="4114800"/>
            <a:ext cx="0" cy="75492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791200" y="411835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Merged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385238" y="4993715"/>
            <a:ext cx="131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Challenges 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6203324" y="4993715"/>
            <a:ext cx="0" cy="83820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flipV="1">
            <a:off x="7545678" y="4138308"/>
            <a:ext cx="2663244" cy="745764"/>
          </a:xfrm>
          <a:prstGeom prst="bentConnector3">
            <a:avLst>
              <a:gd name="adj1" fmla="val -1259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9169" y="1491734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4-6Weeks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014193" y="1459468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4-6Weeks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849155" y="1459468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4-6Weeks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8780172" y="1905000"/>
            <a:ext cx="28575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208922" y="2073636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Clint A Delivered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9609527" y="1459468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4-6Weeks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518014" y="266700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Only after 4 months PLUS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76200"/>
            <a:ext cx="9144000" cy="1282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000"/>
              </a:lnSpc>
            </a:pPr>
            <a:r>
              <a:rPr lang="en-US" sz="7200" dirty="0" smtClean="0">
                <a:solidFill>
                  <a:srgbClr val="0094C8"/>
                </a:solidFill>
                <a:latin typeface="Arial Black" panose="020B0A04020102020204" pitchFamily="34" charset="0"/>
                <a:ea typeface="Adobe Gothic Std B" pitchFamily="34" charset="-128"/>
                <a:cs typeface="Aharoni" panose="02010803020104030203" pitchFamily="2" charset="-79"/>
              </a:rPr>
              <a:t>Smart Decisions</a:t>
            </a:r>
            <a:endParaRPr lang="en-US" sz="7200" dirty="0" smtClean="0">
              <a:solidFill>
                <a:srgbClr val="0094C8"/>
              </a:solidFill>
              <a:latin typeface="Arial Black" panose="020B0A04020102020204" pitchFamily="34" charset="0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9" name="Content Placeholder 1"/>
          <p:cNvSpPr txBox="1"/>
          <p:nvPr/>
        </p:nvSpPr>
        <p:spPr>
          <a:xfrm>
            <a:off x="152400" y="1224003"/>
            <a:ext cx="8839200" cy="51767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Data  &gt;  Information  &gt;  Knowledge  &gt; Decisions</a:t>
            </a:r>
            <a:endParaRPr lang="en-US" sz="28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457200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The First Challenge : C</a:t>
            </a: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ollecting the right data and in RIGHT quantity</a:t>
            </a:r>
            <a:endParaRPr lang="en-US" sz="24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457200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Analytics is not only for direct player channel, not only to address questions related to what your players are?</a:t>
            </a:r>
            <a:endParaRPr lang="en-US" sz="28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457200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It focuses a lot on RETAIL business and the most relevant questions to be addressed are </a:t>
            </a:r>
            <a:endParaRPr lang="en-US" sz="28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Product Selling Pattern</a:t>
            </a:r>
            <a:endParaRPr lang="en-US" sz="24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Retailer Activity Patterns</a:t>
            </a:r>
            <a:endParaRPr lang="en-US" sz="24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Geo Location Distribution Analytics and Optimization</a:t>
            </a:r>
            <a:endParaRPr lang="en-US" sz="24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POS Terminal Life Cycle &amp; ROI Analysis</a:t>
            </a:r>
            <a:endParaRPr lang="en-US" sz="28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endParaRPr lang="en-US" sz="24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457200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endParaRPr lang="en-US" sz="24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457200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endParaRPr lang="en-US" sz="24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457200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lvl="1" algn="l">
              <a:spcBef>
                <a:spcPct val="15000"/>
              </a:spcBef>
              <a:spcAft>
                <a:spcPct val="15000"/>
              </a:spcAft>
            </a:pPr>
            <a:endParaRPr lang="en-US" sz="20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6" t="13731"/>
          <a:stretch>
            <a:fillRect/>
          </a:stretch>
        </p:blipFill>
        <p:spPr bwMode="auto">
          <a:xfrm>
            <a:off x="6942829" y="-2275"/>
            <a:ext cx="2201170" cy="84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stpl\AppData\Local\Microsoft\Windows\Temporary Internet Files\Content.Outlook\DBD1CX6Y\back_page (2).png"/>
          <p:cNvPicPr>
            <a:picLocks noChangeAspect="1" noChangeArrowheads="1"/>
          </p:cNvPicPr>
          <p:nvPr/>
        </p:nvPicPr>
        <p:blipFill>
          <a:blip r:embed="rId2" cstate="print"/>
          <a:srcRect l="14377" r="11354"/>
          <a:stretch>
            <a:fillRect/>
          </a:stretch>
        </p:blipFill>
        <p:spPr bwMode="auto">
          <a:xfrm>
            <a:off x="3175" y="2789237"/>
            <a:ext cx="9140825" cy="414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50"/>
          <p:cNvSpPr>
            <a:spLocks noGrp="1" noChangeArrowheads="1"/>
          </p:cNvSpPr>
          <p:nvPr>
            <p:ph type="ctrTitle"/>
          </p:nvPr>
        </p:nvSpPr>
        <p:spPr>
          <a:xfrm>
            <a:off x="31532" y="1552466"/>
            <a:ext cx="8763000" cy="1816100"/>
          </a:xfrm>
        </p:spPr>
        <p:txBody>
          <a:bodyPr>
            <a:noAutofit/>
          </a:bodyPr>
          <a:lstStyle/>
          <a:p>
            <a:r>
              <a:rPr lang="es-ES" sz="8000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LOTS, Ghana</a:t>
            </a:r>
            <a:endParaRPr lang="es-ES" sz="8000" dirty="0" smtClean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Rectangle 150"/>
          <p:cNvSpPr txBox="1">
            <a:spLocks noChangeArrowheads="1"/>
          </p:cNvSpPr>
          <p:nvPr/>
        </p:nvSpPr>
        <p:spPr>
          <a:xfrm>
            <a:off x="60434" y="790902"/>
            <a:ext cx="8991600" cy="685800"/>
          </a:xfrm>
          <a:prstGeom prst="rect">
            <a:avLst/>
          </a:prstGeom>
        </p:spPr>
        <p:txBody>
          <a:bodyPr/>
          <a:lstStyle>
            <a:lvl1pPr algn="l" defTabSz="912495" rtl="0" eaLnBrk="1" fontAlgn="base" hangingPunct="1">
              <a:spcBef>
                <a:spcPct val="0"/>
              </a:spcBef>
              <a:spcAft>
                <a:spcPct val="0"/>
              </a:spcAft>
              <a:defRPr lang="en-IN" sz="26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Book Antiqua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Book Antiqua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Book Antiqua" pitchFamily="18" charset="0"/>
              </a:defRPr>
            </a:lvl8pPr>
            <a:lvl9pPr marL="1828165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Book Antiqua" pitchFamily="18" charset="0"/>
              </a:defRPr>
            </a:lvl9pPr>
          </a:lstStyle>
          <a:p>
            <a:r>
              <a:rPr lang="es-UY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haroni" panose="02010803020104030203" pitchFamily="2" charset="-79"/>
              </a:rPr>
              <a:t>Skilrock</a:t>
            </a:r>
            <a:r>
              <a:rPr lang="es-UY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haroni" panose="02010803020104030203" pitchFamily="2" charset="-79"/>
              </a:rPr>
              <a:t> - </a:t>
            </a:r>
            <a:r>
              <a:rPr lang="es-UY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haroni" panose="02010803020104030203" pitchFamily="2" charset="-79"/>
              </a:rPr>
              <a:t>Introduction</a:t>
            </a:r>
            <a:endParaRPr lang="es-UY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haroni" panose="02010803020104030203" pitchFamily="2" charset="-79"/>
            </a:endParaRPr>
          </a:p>
          <a:p>
            <a:r>
              <a:rPr lang="es-UY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haroni" panose="02010803020104030203" pitchFamily="2" charset="-79"/>
              </a:rPr>
              <a:t>f</a:t>
            </a:r>
            <a:r>
              <a:rPr lang="es-UY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haroni" panose="02010803020104030203" pitchFamily="2" charset="-79"/>
              </a:rPr>
              <a:t>or</a:t>
            </a:r>
            <a:endParaRPr lang="es-ES" sz="44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44668" y="381000"/>
            <a:ext cx="5181600" cy="1589245"/>
            <a:chOff x="-44668" y="381000"/>
            <a:chExt cx="5181600" cy="1589245"/>
          </a:xfrm>
        </p:grpSpPr>
        <p:sp>
          <p:nvSpPr>
            <p:cNvPr id="8" name="TextBox 7"/>
            <p:cNvSpPr txBox="1"/>
            <p:nvPr/>
          </p:nvSpPr>
          <p:spPr>
            <a:xfrm>
              <a:off x="-13446" y="381000"/>
              <a:ext cx="51188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 smtClean="0">
                  <a:solidFill>
                    <a:srgbClr val="00B0F0"/>
                  </a:solidFill>
                  <a:cs typeface="Aharoni" panose="02010803020104030203" pitchFamily="2" charset="-79"/>
                </a:rPr>
                <a:t>Serving 12k+</a:t>
              </a:r>
              <a:endParaRPr lang="en-US" sz="7200" b="1" dirty="0" smtClean="0">
                <a:solidFill>
                  <a:srgbClr val="00B0F0"/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44668" y="1200804"/>
              <a:ext cx="51816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haroni" panose="02010803020104030203" pitchFamily="2" charset="-79"/>
                </a:rPr>
                <a:t>Retailer across Ghana</a:t>
              </a:r>
              <a:endParaRPr 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1017517" y="4309238"/>
            <a:ext cx="5689603" cy="2377491"/>
            <a:chOff x="-1017517" y="4309238"/>
            <a:chExt cx="5689603" cy="2377491"/>
          </a:xfrm>
        </p:grpSpPr>
        <p:sp>
          <p:nvSpPr>
            <p:cNvPr id="7" name="TextBox 6"/>
            <p:cNvSpPr txBox="1"/>
            <p:nvPr/>
          </p:nvSpPr>
          <p:spPr>
            <a:xfrm>
              <a:off x="-457200" y="5486400"/>
              <a:ext cx="51292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 smtClean="0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Products</a:t>
              </a:r>
              <a:endParaRPr lang="en-US" sz="5400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2400" y="4309238"/>
              <a:ext cx="43745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haroni" panose="02010803020104030203" pitchFamily="2" charset="-79"/>
                </a:rPr>
                <a:t>Introduced</a:t>
              </a:r>
              <a:endPara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1017517" y="4692868"/>
              <a:ext cx="479598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New</a:t>
              </a:r>
              <a:endParaRPr lang="en-US" sz="6000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886200" y="1912699"/>
            <a:ext cx="5638800" cy="3116501"/>
            <a:chOff x="5410200" y="1200804"/>
            <a:chExt cx="5638800" cy="3116501"/>
          </a:xfrm>
        </p:grpSpPr>
        <p:sp>
          <p:nvSpPr>
            <p:cNvPr id="14" name="TextBox 13"/>
            <p:cNvSpPr txBox="1"/>
            <p:nvPr/>
          </p:nvSpPr>
          <p:spPr>
            <a:xfrm>
              <a:off x="5638800" y="1200804"/>
              <a:ext cx="526241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Together</a:t>
              </a:r>
              <a:endParaRPr lang="en-US" sz="4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10200" y="2070536"/>
              <a:ext cx="56388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600" dirty="0" smtClean="0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Changed</a:t>
              </a:r>
              <a:endParaRPr lang="en-US" sz="8600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algn="ctr"/>
              <a:r>
                <a:rPr lang="en-US" sz="5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haroni" panose="02010803020104030203" pitchFamily="2" charset="-79"/>
                </a:rPr>
                <a:t>65</a:t>
              </a:r>
              <a:r>
                <a:rPr lang="en-US" sz="5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5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haroni" panose="02010803020104030203" pitchFamily="2" charset="-79"/>
                </a:rPr>
                <a:t>year old NLA</a:t>
              </a:r>
              <a:endPara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haroni" panose="02010803020104030203" pitchFamily="2" charset="-79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5917328" y="3352800"/>
              <a:ext cx="45220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blog.timesunion.com/opinion/files/2011/04/0427_WVnewspaper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1" y="1219200"/>
            <a:ext cx="9124025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http://practicepulse.com/blog/wp-content/uploads/2011-08-expanding-your-practice-with-additional-staff-and-more-clinics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r="14667"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81400" y="1548348"/>
            <a:ext cx="5562600" cy="378565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9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8000" dirty="0" smtClean="0">
                <a:solidFill>
                  <a:schemeClr val="bg1">
                    <a:lumMod val="95000"/>
                  </a:schemeClr>
                </a:solidFill>
                <a:latin typeface="Stencil" panose="040409050D0802020404" pitchFamily="82" charset="0"/>
                <a:cs typeface="Aharoni" panose="02010803020104030203" pitchFamily="2" charset="-79"/>
              </a:rPr>
              <a:t>Added lot more Teams</a:t>
            </a:r>
            <a:endParaRPr lang="en-US" sz="6000" dirty="0" smtClean="0">
              <a:solidFill>
                <a:schemeClr val="bg1">
                  <a:lumMod val="95000"/>
                </a:schemeClr>
              </a:solidFill>
              <a:latin typeface="Stencil" panose="040409050D0802020404" pitchFamily="82" charset="0"/>
              <a:cs typeface="Aharoni" panose="02010803020104030203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228600" y="5103674"/>
            <a:ext cx="9191772" cy="1754326"/>
          </a:xfrm>
          <a:prstGeom prst="rect">
            <a:avLst/>
          </a:prstGeom>
          <a:noFill/>
          <a:effectLst>
            <a:outerShdw blurRad="50800" dist="38100" dir="5400000" algn="t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Aharoni" panose="02010803020104030203" pitchFamily="2" charset="-79"/>
              </a:rPr>
              <a:t>&amp; adding</a:t>
            </a:r>
            <a:endParaRPr lang="en-US" sz="5400" dirty="0" smtClean="0">
              <a:solidFill>
                <a:schemeClr val="bg1">
                  <a:lumMod val="95000"/>
                </a:schemeClr>
              </a:solidFill>
              <a:latin typeface="Lucida Handwriting" panose="03010101010101010101" pitchFamily="66" charset="0"/>
              <a:cs typeface="Aharoni" panose="02010803020104030203" pitchFamily="2" charset="-79"/>
            </a:endParaRPr>
          </a:p>
          <a:p>
            <a:pPr algn="r"/>
            <a:r>
              <a:rPr lang="en-US" sz="5400" dirty="0" smtClean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Aharoni" panose="02010803020104030203" pitchFamily="2" charset="-79"/>
              </a:rPr>
              <a:t> more  !</a:t>
            </a:r>
            <a:endParaRPr lang="en-US" sz="6000" dirty="0">
              <a:solidFill>
                <a:schemeClr val="bg1">
                  <a:lumMod val="95000"/>
                </a:schemeClr>
              </a:solidFill>
              <a:latin typeface="Lucida Handwriting" panose="03010101010101010101" pitchFamily="66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229136"/>
            <a:ext cx="8610600" cy="62478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tencil" panose="040409050D0802020404" pitchFamily="82" charset="0"/>
                <a:cs typeface="Aharoni" panose="02010803020104030203" pitchFamily="2" charset="-79"/>
              </a:rPr>
              <a:t>Changed </a:t>
            </a:r>
            <a:endParaRPr lang="en-US" sz="8000" dirty="0" smtClean="0">
              <a:solidFill>
                <a:schemeClr val="tx1">
                  <a:lumMod val="65000"/>
                  <a:lumOff val="35000"/>
                </a:schemeClr>
              </a:solidFill>
              <a:latin typeface="Stencil" panose="040409050D0802020404" pitchFamily="82" charset="0"/>
              <a:cs typeface="Aharoni" panose="02010803020104030203" pitchFamily="2" charset="-79"/>
            </a:endParaRPr>
          </a:p>
          <a:p>
            <a:pPr algn="r">
              <a:lnSpc>
                <a:spcPts val="8000"/>
              </a:lnSpc>
            </a:pPr>
            <a:r>
              <a:rPr lang="en-US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tencil" panose="040409050D0802020404" pitchFamily="82" charset="0"/>
                <a:cs typeface="Aharoni" panose="02010803020104030203" pitchFamily="2" charset="-79"/>
              </a:rPr>
              <a:t>focus to </a:t>
            </a:r>
            <a:endParaRPr lang="en-US" sz="8000" dirty="0" smtClean="0">
              <a:solidFill>
                <a:schemeClr val="tx1">
                  <a:lumMod val="65000"/>
                  <a:lumOff val="35000"/>
                </a:schemeClr>
              </a:solidFill>
              <a:latin typeface="Stencil" panose="040409050D0802020404" pitchFamily="82" charset="0"/>
              <a:cs typeface="Aharoni" panose="02010803020104030203" pitchFamily="2" charset="-79"/>
            </a:endParaRPr>
          </a:p>
          <a:p>
            <a:pPr algn="r">
              <a:lnSpc>
                <a:spcPts val="8000"/>
              </a:lnSpc>
            </a:pPr>
            <a:endParaRPr lang="en-US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Stencil" panose="040409050D0802020404" pitchFamily="82" charset="0"/>
              <a:cs typeface="Aharoni" panose="02010803020104030203" pitchFamily="2" charset="-79"/>
            </a:endParaRPr>
          </a:p>
          <a:p>
            <a:pPr algn="r">
              <a:lnSpc>
                <a:spcPts val="8000"/>
              </a:lnSpc>
            </a:pPr>
            <a:endParaRPr lang="en-US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Stencil" panose="040409050D0802020404" pitchFamily="82" charset="0"/>
              <a:cs typeface="Aharoni" panose="02010803020104030203" pitchFamily="2" charset="-79"/>
            </a:endParaRPr>
          </a:p>
          <a:p>
            <a:pPr algn="r">
              <a:lnSpc>
                <a:spcPts val="8000"/>
              </a:lnSpc>
            </a:pPr>
            <a:endParaRPr lang="en-US" sz="4800" dirty="0">
              <a:solidFill>
                <a:schemeClr val="tx1">
                  <a:lumMod val="65000"/>
                  <a:lumOff val="35000"/>
                </a:schemeClr>
              </a:solidFill>
              <a:latin typeface="Stencil" panose="040409050D0802020404" pitchFamily="82" charset="0"/>
              <a:cs typeface="Aharoni" panose="02010803020104030203" pitchFamily="2" charset="-79"/>
            </a:endParaRPr>
          </a:p>
          <a:p>
            <a:pPr algn="r">
              <a:lnSpc>
                <a:spcPts val="8000"/>
              </a:lnSpc>
            </a:pPr>
            <a:r>
              <a:rPr lang="en-US" sz="16600" dirty="0" smtClean="0">
                <a:solidFill>
                  <a:srgbClr val="00B0F0"/>
                </a:solidFill>
                <a:latin typeface="Stencil" panose="040409050D0802020404" pitchFamily="82" charset="0"/>
                <a:cs typeface="Aharoni" panose="02010803020104030203" pitchFamily="2" charset="-79"/>
              </a:rPr>
              <a:t>Mobile</a:t>
            </a:r>
            <a:endParaRPr lang="en-US" sz="9600" dirty="0" smtClean="0">
              <a:solidFill>
                <a:srgbClr val="00B0F0"/>
              </a:solidFill>
              <a:latin typeface="Stencil" panose="040409050D0802020404" pitchFamily="82" charset="0"/>
              <a:cs typeface="Aharoni" panose="02010803020104030203" pitchFamily="2" charset="-79"/>
            </a:endParaRPr>
          </a:p>
        </p:txBody>
      </p:sp>
      <p:pic>
        <p:nvPicPr>
          <p:cNvPr id="63490" name="Picture 2" descr="http://www.tyroo.com/images/services/iphone7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-158740"/>
            <a:ext cx="2709394" cy="4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Users\Abhishek\Desktop\Desktop\Mobile Screens\Screenshot_2015-02-18-16-24-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19" y="515004"/>
            <a:ext cx="1761736" cy="321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92440" y="1905000"/>
            <a:ext cx="9191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&amp; a lot more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94136" y="2173875"/>
            <a:ext cx="9296400" cy="1808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9600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CONFIDENTIAL</a:t>
            </a:r>
            <a:endParaRPr lang="en-US" sz="9600" dirty="0" smtClean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2800" y="2764180"/>
            <a:ext cx="2667000" cy="1715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0"/>
              </a:lnSpc>
            </a:pPr>
            <a:r>
              <a:rPr lang="en-US" sz="7200" dirty="0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stuff</a:t>
            </a:r>
            <a:endParaRPr lang="en-US" sz="7200" dirty="0" smtClean="0"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http://i2.cdn.turner.com/cnnnext/dam/assets/140103182454-orange-tie-story-top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32" y="1626803"/>
            <a:ext cx="9327931" cy="524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52400" y="-152400"/>
            <a:ext cx="9296400" cy="1803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9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Lets go formal </a:t>
            </a:r>
            <a:r>
              <a:rPr lang="en-US" sz="9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!</a:t>
            </a:r>
            <a:endParaRPr lang="en-US" sz="9600" dirty="0" smtClean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-13446" y="1447800"/>
            <a:ext cx="9191772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Technology Platform</a:t>
            </a:r>
            <a:endParaRPr lang="en-US" sz="8000" dirty="0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11500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Background</a:t>
            </a:r>
            <a:endParaRPr lang="en-US" sz="8000" dirty="0" smtClean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1" y="-66358"/>
            <a:ext cx="2181224" cy="105719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57828" y="6519446"/>
            <a:ext cx="2486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Private &amp; Confidential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-381000" y="-174008"/>
            <a:ext cx="9805920" cy="817484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rgbClr val="00B0F0"/>
              </a:solidFill>
              <a:effectLst/>
              <a:latin typeface="Book Antiqua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" y="8692"/>
            <a:ext cx="89916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800" dirty="0" smtClean="0">
                <a:solidFill>
                  <a:schemeClr val="bg1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India Lottery Operations</a:t>
            </a:r>
            <a:endParaRPr lang="en-US" sz="3800" dirty="0">
              <a:solidFill>
                <a:schemeClr val="bg1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9" name="Line 41"/>
          <p:cNvSpPr>
            <a:spLocks noChangeShapeType="1"/>
          </p:cNvSpPr>
          <p:nvPr/>
        </p:nvSpPr>
        <p:spPr bwMode="auto">
          <a:xfrm>
            <a:off x="381000" y="6575425"/>
            <a:ext cx="8458200" cy="0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Content Placeholder 1"/>
          <p:cNvSpPr txBox="1"/>
          <p:nvPr/>
        </p:nvSpPr>
        <p:spPr>
          <a:xfrm>
            <a:off x="152399" y="838200"/>
            <a:ext cx="8763001" cy="5410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Garamond" panose="02020404030301010803" pitchFamily="18" charset="0"/>
              </a:rPr>
              <a:t>Sugal</a:t>
            </a:r>
            <a:r>
              <a:rPr lang="en-US" dirty="0" smtClean="0">
                <a:solidFill>
                  <a:schemeClr val="tx1"/>
                </a:solidFill>
                <a:latin typeface="Garamond" panose="02020404030301010803" pitchFamily="18" charset="0"/>
              </a:rPr>
              <a:t> &amp; </a:t>
            </a:r>
            <a:r>
              <a:rPr lang="en-US" dirty="0" err="1" smtClean="0">
                <a:solidFill>
                  <a:schemeClr val="tx1"/>
                </a:solidFill>
                <a:latin typeface="Garamond" panose="02020404030301010803" pitchFamily="18" charset="0"/>
              </a:rPr>
              <a:t>Damani</a:t>
            </a:r>
            <a:r>
              <a:rPr lang="en-US" dirty="0" smtClean="0">
                <a:solidFill>
                  <a:schemeClr val="tx1"/>
                </a:solidFill>
                <a:latin typeface="Garamond" panose="02020404030301010803" pitchFamily="18" charset="0"/>
              </a:rPr>
              <a:t> Group (</a:t>
            </a:r>
            <a:r>
              <a:rPr lang="en-US" dirty="0" err="1" smtClean="0">
                <a:solidFill>
                  <a:schemeClr val="tx1"/>
                </a:solidFill>
                <a:latin typeface="Garamond" panose="02020404030301010803" pitchFamily="18" charset="0"/>
              </a:rPr>
              <a:t>Skilrock’s</a:t>
            </a:r>
            <a:r>
              <a:rPr lang="en-US" dirty="0" smtClean="0">
                <a:solidFill>
                  <a:schemeClr val="tx1"/>
                </a:solidFill>
                <a:latin typeface="Garamond" panose="02020404030301010803" pitchFamily="18" charset="0"/>
              </a:rPr>
              <a:t> Parent Group) is operating lotteries in India for more than 45 years</a:t>
            </a:r>
            <a:endParaRPr lang="en-US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Garamond" panose="02020404030301010803" pitchFamily="18" charset="0"/>
              </a:rPr>
              <a:t>Holds market leader position with 65%+ Market share. </a:t>
            </a:r>
            <a:endParaRPr lang="en-US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Garamond" panose="02020404030301010803" pitchFamily="18" charset="0"/>
              </a:rPr>
              <a:t>Runs 25,000+ POS Terminals </a:t>
            </a:r>
            <a:endParaRPr lang="en-US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Garamond" panose="02020404030301010803" pitchFamily="18" charset="0"/>
              </a:rPr>
              <a:t>Conducts 15 Million transactions per day. </a:t>
            </a:r>
            <a:endParaRPr lang="en-US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Garamond" panose="02020404030301010803" pitchFamily="18" charset="0"/>
              </a:rPr>
              <a:t>Up to 300 daily draws</a:t>
            </a:r>
            <a:endParaRPr lang="en-US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Garamond" panose="02020404030301010803" pitchFamily="18" charset="0"/>
              </a:rPr>
              <a:t>Touches 400 million population</a:t>
            </a:r>
            <a:endParaRPr lang="en-US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endParaRPr lang="en-US" sz="20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457200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endParaRPr lang="en-US" sz="24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457200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endParaRPr lang="en-US" sz="24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457200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lvl="1" algn="l">
              <a:spcBef>
                <a:spcPct val="15000"/>
              </a:spcBef>
              <a:spcAft>
                <a:spcPct val="15000"/>
              </a:spcAft>
            </a:pPr>
            <a:endParaRPr lang="en-US" sz="20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9" y="-66358"/>
            <a:ext cx="1571625" cy="76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2231" y="6580496"/>
            <a:ext cx="1785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Private &amp; Confidential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Picture 8" descr="http://t1.gstatic.com/images?q=tbn:ANd9GcQa-ggXr8L0lYgBqbocUNwAFge6U9oYE86CtJMxNBlqdUEKbWp_Fg"/>
          <p:cNvPicPr>
            <a:picLocks noChangeAspect="1" noChangeArrowheads="1"/>
          </p:cNvPicPr>
          <p:nvPr/>
        </p:nvPicPr>
        <p:blipFill rotWithShape="1">
          <a:blip r:embed="rId2" cstate="print"/>
          <a:srcRect l="20922" t="23109" b="23274"/>
          <a:stretch>
            <a:fillRect/>
          </a:stretch>
        </p:blipFill>
        <p:spPr bwMode="auto">
          <a:xfrm>
            <a:off x="6406055" y="5268309"/>
            <a:ext cx="2737945" cy="1237593"/>
          </a:xfrm>
          <a:prstGeom prst="rect">
            <a:avLst/>
          </a:prstGeom>
          <a:noFill/>
        </p:spPr>
      </p:pic>
      <p:pic>
        <p:nvPicPr>
          <p:cNvPr id="13" name="Picture 10" descr="http://sugaldamani.com/images/lotteries_lotteryapplogo2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30401" y="3802116"/>
            <a:ext cx="2097833" cy="1447800"/>
          </a:xfrm>
          <a:prstGeom prst="rect">
            <a:avLst/>
          </a:prstGeom>
          <a:noFill/>
        </p:spPr>
      </p:pic>
      <p:pic>
        <p:nvPicPr>
          <p:cNvPr id="14" name="Picture 16" descr="http://sugaldamani.com/images/lott_img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8569" y="5286702"/>
            <a:ext cx="1766596" cy="121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069975" y="1885315"/>
            <a:ext cx="6738620" cy="1560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4800"/>
              <a:t>Late checkins and  late code feedbacks</a:t>
            </a:r>
            <a:endParaRPr lang="en-US" sz="4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1" t="20650" r="5194" b="15747"/>
          <a:stretch>
            <a:fillRect/>
          </a:stretch>
        </p:blipFill>
        <p:spPr bwMode="auto">
          <a:xfrm rot="20894865">
            <a:off x="-477902" y="-470000"/>
            <a:ext cx="7086600" cy="3518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9" t="13802" r="3368" b="18229"/>
          <a:stretch>
            <a:fillRect/>
          </a:stretch>
        </p:blipFill>
        <p:spPr bwMode="auto">
          <a:xfrm rot="416842">
            <a:off x="3557471" y="-371756"/>
            <a:ext cx="795655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 rot="21009862">
            <a:off x="-230317" y="3042064"/>
            <a:ext cx="4797425" cy="2819400"/>
            <a:chOff x="-530225" y="461963"/>
            <a:chExt cx="10279063" cy="6015037"/>
          </a:xfrm>
        </p:grpSpPr>
        <p:sp>
          <p:nvSpPr>
            <p:cNvPr id="12" name="Rectangle 11"/>
            <p:cNvSpPr/>
            <p:nvPr/>
          </p:nvSpPr>
          <p:spPr>
            <a:xfrm>
              <a:off x="-530225" y="461963"/>
              <a:ext cx="10206038" cy="6015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57200" y="461963"/>
              <a:ext cx="10206038" cy="5932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45"/>
          <a:stretch>
            <a:fillRect/>
          </a:stretch>
        </p:blipFill>
        <p:spPr>
          <a:xfrm>
            <a:off x="4099055" y="2414949"/>
            <a:ext cx="5063995" cy="22041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4614987"/>
            <a:ext cx="7313760" cy="2547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645160" y="1348740"/>
            <a:ext cx="8227060" cy="210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4400"/>
              <a:t>Branching/Merging is inconsistent &amp;</a:t>
            </a:r>
            <a:endParaRPr lang="en-US" sz="4400"/>
          </a:p>
          <a:p>
            <a:pPr algn="ctr"/>
            <a:r>
              <a:rPr lang="en-US" sz="4400"/>
              <a:t>unpredictable</a:t>
            </a:r>
            <a:endParaRPr lang="en-US" sz="4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605155" y="2379980"/>
            <a:ext cx="7682230" cy="1438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4400"/>
              <a:t>Deployments are performed manually</a:t>
            </a:r>
            <a:endParaRPr lang="en-US" sz="4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8660</Words>
  <Application>WPS Presentation</Application>
  <PresentationFormat>On-screen Show (4:3)</PresentationFormat>
  <Paragraphs>721</Paragraphs>
  <Slides>70</Slides>
  <Notes>1</Notes>
  <HiddenSlides>0</HiddenSlides>
  <MMClips>1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19</vt:i4>
      </vt:variant>
      <vt:variant>
        <vt:lpstr>幻灯片标题</vt:lpstr>
      </vt:variant>
      <vt:variant>
        <vt:i4>70</vt:i4>
      </vt:variant>
    </vt:vector>
  </HeadingPairs>
  <TitlesOfParts>
    <vt:vector size="114" baseType="lpstr">
      <vt:lpstr>Arial</vt:lpstr>
      <vt:lpstr>SimSun</vt:lpstr>
      <vt:lpstr>Wingdings</vt:lpstr>
      <vt:lpstr>Book Antiqua</vt:lpstr>
      <vt:lpstr>Stencil</vt:lpstr>
      <vt:lpstr>Aharoni</vt:lpstr>
      <vt:lpstr>Aharoni</vt:lpstr>
      <vt:lpstr>Adobe Gothic Std B</vt:lpstr>
      <vt:lpstr>Wingdings</vt:lpstr>
      <vt:lpstr>Calibri</vt:lpstr>
      <vt:lpstr>Verdana</vt:lpstr>
      <vt:lpstr>Arial</vt:lpstr>
      <vt:lpstr>Calibri</vt:lpstr>
      <vt:lpstr>Verdana</vt:lpstr>
      <vt:lpstr>Freestyle Script</vt:lpstr>
      <vt:lpstr>Arial Black</vt:lpstr>
      <vt:lpstr>Garamond</vt:lpstr>
      <vt:lpstr>Lucida Handwriting</vt:lpstr>
      <vt:lpstr>Microsoft YaHei</vt:lpstr>
      <vt:lpstr>Gabriola</vt:lpstr>
      <vt:lpstr>Segoe Print</vt:lpstr>
      <vt:lpstr>MS Mincho</vt:lpstr>
      <vt:lpstr>Mongolian Baiti</vt:lpstr>
      <vt:lpstr>PMingLiU-ExtB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Package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Agile team - One team</vt:lpstr>
      <vt:lpstr>Agile</vt:lpstr>
      <vt:lpstr>PowerPoint 演示文稿</vt:lpstr>
      <vt:lpstr>Components of Software Delivery</vt:lpstr>
      <vt:lpstr> Devlopment Process</vt:lpstr>
      <vt:lpstr>PowerPoint 演示文稿</vt:lpstr>
      <vt:lpstr>Automated Testing</vt:lpstr>
      <vt:lpstr>Operations</vt:lpstr>
      <vt:lpstr>PowerPoint 演示文稿</vt:lpstr>
      <vt:lpstr>Integration of Software Delievery Components</vt:lpstr>
      <vt:lpstr>Continous Integration and Delivery </vt:lpstr>
      <vt:lpstr>PowerPoint 演示文稿</vt:lpstr>
      <vt:lpstr>Technical Transition</vt:lpstr>
      <vt:lpstr>PowerPoint 演示文稿</vt:lpstr>
      <vt:lpstr>Current Product Delievery Model</vt:lpstr>
      <vt:lpstr>Tool stack</vt:lpstr>
      <vt:lpstr>Cultural Transition</vt:lpstr>
      <vt:lpstr>PowerPoint 演示文稿</vt:lpstr>
      <vt:lpstr>PowerPoint 演示文稿</vt:lpstr>
      <vt:lpstr>After Implementation immediate Hickups…</vt:lpstr>
      <vt:lpstr>After Implementation immediate Hickups…</vt:lpstr>
      <vt:lpstr>Where do we stand today…</vt:lpstr>
      <vt:lpstr>What more to achieve…</vt:lpstr>
      <vt:lpstr>Final takeaways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LOTS, Ghana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</dc:creator>
  <cp:lastModifiedBy>stpl</cp:lastModifiedBy>
  <cp:revision>272</cp:revision>
  <cp:lastPrinted>2014-05-09T05:49:00Z</cp:lastPrinted>
  <dcterms:created xsi:type="dcterms:W3CDTF">2014-03-01T10:43:00Z</dcterms:created>
  <dcterms:modified xsi:type="dcterms:W3CDTF">2017-03-10T06:46:34Z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1033-10.2.0.5811</vt:lpwstr>
  </property>
</Properties>
</file>